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theme/themeOverride15.xml" ContentType="application/vnd.openxmlformats-officedocument.themeOverride+xml"/>
  <Override PartName="/ppt/charts/chart21.xml" ContentType="application/vnd.openxmlformats-officedocument.drawingml.chart+xml"/>
  <Override PartName="/ppt/theme/themeOverride16.xml" ContentType="application/vnd.openxmlformats-officedocument.themeOverride+xml"/>
  <Override PartName="/ppt/charts/chart22.xml" ContentType="application/vnd.openxmlformats-officedocument.drawingml.chart+xml"/>
  <Override PartName="/ppt/theme/themeOverride17.xml" ContentType="application/vnd.openxmlformats-officedocument.themeOverride+xml"/>
  <Override PartName="/ppt/charts/chart23.xml" ContentType="application/vnd.openxmlformats-officedocument.drawingml.chart+xml"/>
  <Override PartName="/ppt/theme/themeOverride18.xml" ContentType="application/vnd.openxmlformats-officedocument.themeOverride+xml"/>
  <Override PartName="/ppt/charts/chart24.xml" ContentType="application/vnd.openxmlformats-officedocument.drawingml.chart+xml"/>
  <Override PartName="/ppt/theme/themeOverride19.xml" ContentType="application/vnd.openxmlformats-officedocument.themeOverride+xml"/>
  <Override PartName="/ppt/charts/chart25.xml" ContentType="application/vnd.openxmlformats-officedocument.drawingml.chart+xml"/>
  <Override PartName="/ppt/theme/themeOverride20.xml" ContentType="application/vnd.openxmlformats-officedocument.themeOverride+xml"/>
  <Override PartName="/ppt/charts/chart26.xml" ContentType="application/vnd.openxmlformats-officedocument.drawingml.chart+xml"/>
  <Override PartName="/ppt/theme/themeOverride21.xml" ContentType="application/vnd.openxmlformats-officedocument.themeOverride+xml"/>
  <Override PartName="/ppt/charts/chart27.xml" ContentType="application/vnd.openxmlformats-officedocument.drawingml.chart+xml"/>
  <Override PartName="/ppt/theme/themeOverride22.xml" ContentType="application/vnd.openxmlformats-officedocument.themeOverride+xml"/>
  <Override PartName="/ppt/charts/chart28.xml" ContentType="application/vnd.openxmlformats-officedocument.drawingml.chart+xml"/>
  <Override PartName="/ppt/theme/themeOverride23.xml" ContentType="application/vnd.openxmlformats-officedocument.themeOverride+xml"/>
  <Override PartName="/ppt/charts/chart29.xml" ContentType="application/vnd.openxmlformats-officedocument.drawingml.chart+xml"/>
  <Override PartName="/ppt/theme/themeOverride24.xml" ContentType="application/vnd.openxmlformats-officedocument.themeOverride+xml"/>
  <Override PartName="/ppt/charts/chart30.xml" ContentType="application/vnd.openxmlformats-officedocument.drawingml.chart+xml"/>
  <Override PartName="/ppt/theme/themeOverride25.xml" ContentType="application/vnd.openxmlformats-officedocument.themeOverride+xml"/>
  <Override PartName="/ppt/charts/chart31.xml" ContentType="application/vnd.openxmlformats-officedocument.drawingml.chart+xml"/>
  <Override PartName="/ppt/theme/themeOverride26.xml" ContentType="application/vnd.openxmlformats-officedocument.themeOverride+xml"/>
  <Override PartName="/ppt/charts/chart32.xml" ContentType="application/vnd.openxmlformats-officedocument.drawingml.chart+xml"/>
  <Override PartName="/ppt/theme/themeOverride27.xml" ContentType="application/vnd.openxmlformats-officedocument.themeOverride+xml"/>
  <Override PartName="/ppt/charts/chart33.xml" ContentType="application/vnd.openxmlformats-officedocument.drawingml.chart+xml"/>
  <Override PartName="/ppt/theme/themeOverride28.xml" ContentType="application/vnd.openxmlformats-officedocument.themeOverride+xml"/>
  <Override PartName="/ppt/charts/chart34.xml" ContentType="application/vnd.openxmlformats-officedocument.drawingml.chart+xml"/>
  <Override PartName="/ppt/theme/themeOverride29.xml" ContentType="application/vnd.openxmlformats-officedocument.themeOverride+xml"/>
  <Override PartName="/ppt/charts/chart35.xml" ContentType="application/vnd.openxmlformats-officedocument.drawingml.chart+xml"/>
  <Override PartName="/ppt/theme/themeOverride30.xml" ContentType="application/vnd.openxmlformats-officedocument.themeOverride+xml"/>
  <Override PartName="/ppt/charts/chart36.xml" ContentType="application/vnd.openxmlformats-officedocument.drawingml.chart+xml"/>
  <Override PartName="/ppt/theme/themeOverride31.xml" ContentType="application/vnd.openxmlformats-officedocument.themeOverride+xml"/>
  <Override PartName="/ppt/charts/chart37.xml" ContentType="application/vnd.openxmlformats-officedocument.drawingml.chart+xml"/>
  <Override PartName="/ppt/theme/themeOverride32.xml" ContentType="application/vnd.openxmlformats-officedocument.themeOverride+xml"/>
  <Override PartName="/ppt/charts/chart38.xml" ContentType="application/vnd.openxmlformats-officedocument.drawingml.chart+xml"/>
  <Override PartName="/ppt/theme/themeOverride33.xml" ContentType="application/vnd.openxmlformats-officedocument.themeOverride+xml"/>
  <Override PartName="/ppt/charts/chart39.xml" ContentType="application/vnd.openxmlformats-officedocument.drawingml.chart+xml"/>
  <Override PartName="/ppt/theme/themeOverride34.xml" ContentType="application/vnd.openxmlformats-officedocument.themeOverride+xml"/>
  <Override PartName="/ppt/charts/chart40.xml" ContentType="application/vnd.openxmlformats-officedocument.drawingml.chart+xml"/>
  <Override PartName="/ppt/theme/themeOverride35.xml" ContentType="application/vnd.openxmlformats-officedocument.themeOverride+xml"/>
  <Override PartName="/ppt/charts/chart41.xml" ContentType="application/vnd.openxmlformats-officedocument.drawingml.chart+xml"/>
  <Override PartName="/ppt/theme/themeOverride36.xml" ContentType="application/vnd.openxmlformats-officedocument.themeOverride+xml"/>
  <Override PartName="/ppt/charts/chart42.xml" ContentType="application/vnd.openxmlformats-officedocument.drawingml.chart+xml"/>
  <Override PartName="/ppt/theme/themeOverride37.xml" ContentType="application/vnd.openxmlformats-officedocument.themeOverride+xml"/>
  <Override PartName="/ppt/charts/chart43.xml" ContentType="application/vnd.openxmlformats-officedocument.drawingml.chart+xml"/>
  <Override PartName="/ppt/theme/themeOverride38.xml" ContentType="application/vnd.openxmlformats-officedocument.themeOverride+xml"/>
  <Override PartName="/ppt/charts/chart44.xml" ContentType="application/vnd.openxmlformats-officedocument.drawingml.chart+xml"/>
  <Override PartName="/ppt/theme/themeOverride39.xml" ContentType="application/vnd.openxmlformats-officedocument.themeOverride+xml"/>
  <Override PartName="/ppt/charts/chart45.xml" ContentType="application/vnd.openxmlformats-officedocument.drawingml.chart+xml"/>
  <Override PartName="/ppt/theme/themeOverride40.xml" ContentType="application/vnd.openxmlformats-officedocument.themeOverride+xml"/>
  <Override PartName="/ppt/charts/chart46.xml" ContentType="application/vnd.openxmlformats-officedocument.drawingml.chart+xml"/>
  <Override PartName="/ppt/theme/themeOverride41.xml" ContentType="application/vnd.openxmlformats-officedocument.themeOverride+xml"/>
  <Override PartName="/ppt/charts/chart47.xml" ContentType="application/vnd.openxmlformats-officedocument.drawingml.chart+xml"/>
  <Override PartName="/ppt/theme/themeOverride42.xml" ContentType="application/vnd.openxmlformats-officedocument.themeOverride+xml"/>
  <Override PartName="/ppt/charts/chart48.xml" ContentType="application/vnd.openxmlformats-officedocument.drawingml.chart+xml"/>
  <Override PartName="/ppt/theme/themeOverride43.xml" ContentType="application/vnd.openxmlformats-officedocument.themeOverride+xml"/>
  <Override PartName="/ppt/charts/chart49.xml" ContentType="application/vnd.openxmlformats-officedocument.drawingml.chart+xml"/>
  <Override PartName="/ppt/theme/themeOverride44.xml" ContentType="application/vnd.openxmlformats-officedocument.themeOverride+xml"/>
  <Override PartName="/ppt/charts/chart50.xml" ContentType="application/vnd.openxmlformats-officedocument.drawingml.chart+xml"/>
  <Override PartName="/ppt/theme/themeOverride45.xml" ContentType="application/vnd.openxmlformats-officedocument.themeOverride+xml"/>
  <Override PartName="/ppt/charts/chart51.xml" ContentType="application/vnd.openxmlformats-officedocument.drawingml.chart+xml"/>
  <Override PartName="/ppt/theme/themeOverride4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1"/>
  </p:sldMasterIdLst>
  <p:sldIdLst>
    <p:sldId id="269" r:id="rId2"/>
    <p:sldId id="262" r:id="rId3"/>
    <p:sldId id="270" r:id="rId4"/>
    <p:sldId id="272" r:id="rId5"/>
    <p:sldId id="273" r:id="rId6"/>
    <p:sldId id="271" r:id="rId7"/>
    <p:sldId id="268" r:id="rId8"/>
    <p:sldId id="257" r:id="rId9"/>
    <p:sldId id="275" r:id="rId10"/>
    <p:sldId id="256" r:id="rId11"/>
    <p:sldId id="258" r:id="rId12"/>
    <p:sldId id="263" r:id="rId13"/>
    <p:sldId id="266" r:id="rId14"/>
    <p:sldId id="261" r:id="rId15"/>
    <p:sldId id="259" r:id="rId16"/>
    <p:sldId id="260" r:id="rId17"/>
    <p:sldId id="264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8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package" Target="../embeddings/Microsoft_Excel_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package" Target="../embeddings/Microsoft_Excel_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package" Target="../embeddings/Microsoft_Excel_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package" Target="../embeddings/Microsoft_Excel_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0.xml"/><Relationship Id="rId2" Type="http://schemas.openxmlformats.org/officeDocument/2006/relationships/package" Target="../embeddings/Microsoft_Excel_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1.xml"/><Relationship Id="rId2" Type="http://schemas.openxmlformats.org/officeDocument/2006/relationships/package" Target="../embeddings/Microsoft_Excel_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2.xml"/><Relationship Id="rId2" Type="http://schemas.openxmlformats.org/officeDocument/2006/relationships/package" Target="../embeddings/Microsoft_Excel_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3.xml"/><Relationship Id="rId2" Type="http://schemas.openxmlformats.org/officeDocument/2006/relationships/package" Target="../embeddings/Microsoft_Excel_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4.xml"/><Relationship Id="rId2" Type="http://schemas.openxmlformats.org/officeDocument/2006/relationships/package" Target="../embeddings/Microsoft_Excel_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5.xml"/><Relationship Id="rId2" Type="http://schemas.openxmlformats.org/officeDocument/2006/relationships/package" Target="../embeddings/Microsoft_Excel_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6.xml"/><Relationship Id="rId2" Type="http://schemas.openxmlformats.org/officeDocument/2006/relationships/package" Target="../embeddings/Microsoft_Excel_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7.xml"/><Relationship Id="rId2" Type="http://schemas.openxmlformats.org/officeDocument/2006/relationships/package" Target="../embeddings/Microsoft_Excel_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8.xml"/><Relationship Id="rId2" Type="http://schemas.openxmlformats.org/officeDocument/2006/relationships/package" Target="../embeddings/Microsoft_Excel_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9.xml"/><Relationship Id="rId2" Type="http://schemas.openxmlformats.org/officeDocument/2006/relationships/package" Target="../embeddings/Microsoft_Excel_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0.xml"/><Relationship Id="rId2" Type="http://schemas.openxmlformats.org/officeDocument/2006/relationships/package" Target="../embeddings/Microsoft_Excel_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1.xml"/><Relationship Id="rId2" Type="http://schemas.openxmlformats.org/officeDocument/2006/relationships/package" Target="../embeddings/Microsoft_Excel_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2.xml"/><Relationship Id="rId2" Type="http://schemas.openxmlformats.org/officeDocument/2006/relationships/package" Target="../embeddings/Microsoft_Excel_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3.xml"/><Relationship Id="rId2" Type="http://schemas.openxmlformats.org/officeDocument/2006/relationships/package" Target="../embeddings/Microsoft_Excel_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4.xml"/><Relationship Id="rId2" Type="http://schemas.openxmlformats.org/officeDocument/2006/relationships/package" Target="../embeddings/Microsoft_Excel_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5.xml"/><Relationship Id="rId2" Type="http://schemas.openxmlformats.org/officeDocument/2006/relationships/package" Target="../embeddings/Microsoft_Excel_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6.xml"/><Relationship Id="rId2" Type="http://schemas.openxmlformats.org/officeDocument/2006/relationships/package" Target="../embeddings/Microsoft_Excel_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7.xml"/><Relationship Id="rId2" Type="http://schemas.openxmlformats.org/officeDocument/2006/relationships/package" Target="../embeddings/Microsoft_Excel_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8.xml"/><Relationship Id="rId2" Type="http://schemas.openxmlformats.org/officeDocument/2006/relationships/package" Target="../embeddings/Microsoft_Excel_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9.xml"/><Relationship Id="rId2" Type="http://schemas.openxmlformats.org/officeDocument/2006/relationships/package" Target="../embeddings/Microsoft_Excel_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0.xml"/><Relationship Id="rId2" Type="http://schemas.openxmlformats.org/officeDocument/2006/relationships/package" Target="../embeddings/Microsoft_Excel_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1.xml"/><Relationship Id="rId2" Type="http://schemas.openxmlformats.org/officeDocument/2006/relationships/package" Target="../embeddings/Microsoft_Excel_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2.xml"/><Relationship Id="rId2" Type="http://schemas.openxmlformats.org/officeDocument/2006/relationships/package" Target="../embeddings/Microsoft_Excel_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3.xml"/><Relationship Id="rId2" Type="http://schemas.openxmlformats.org/officeDocument/2006/relationships/package" Target="../embeddings/Microsoft_Excel_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4.xml"/><Relationship Id="rId2" Type="http://schemas.openxmlformats.org/officeDocument/2006/relationships/package" Target="../embeddings/Microsoft_Excel_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5.xml"/><Relationship Id="rId2" Type="http://schemas.openxmlformats.org/officeDocument/2006/relationships/package" Target="../embeddings/Microsoft_Excel_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6.xml"/><Relationship Id="rId2" Type="http://schemas.openxmlformats.org/officeDocument/2006/relationships/package" Target="../embeddings/Microsoft_Excel_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7.xml"/><Relationship Id="rId2" Type="http://schemas.openxmlformats.org/officeDocument/2006/relationships/package" Target="../embeddings/Microsoft_Excel_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8.xml"/><Relationship Id="rId2" Type="http://schemas.openxmlformats.org/officeDocument/2006/relationships/package" Target="../embeddings/Microsoft_Excel_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9.xml"/><Relationship Id="rId2" Type="http://schemas.openxmlformats.org/officeDocument/2006/relationships/package" Target="../embeddings/Microsoft_Excel_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0.xml"/><Relationship Id="rId2" Type="http://schemas.openxmlformats.org/officeDocument/2006/relationships/package" Target="../embeddings/Microsoft_Excel_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1.xml"/><Relationship Id="rId2" Type="http://schemas.openxmlformats.org/officeDocument/2006/relationships/package" Target="../embeddings/Microsoft_Excel_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2.xml"/><Relationship Id="rId2" Type="http://schemas.openxmlformats.org/officeDocument/2006/relationships/package" Target="../embeddings/Microsoft_Excel_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3.xml"/><Relationship Id="rId2" Type="http://schemas.openxmlformats.org/officeDocument/2006/relationships/package" Target="../embeddings/Microsoft_Excel_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4.xml"/><Relationship Id="rId2" Type="http://schemas.openxmlformats.org/officeDocument/2006/relationships/package" Target="../embeddings/Microsoft_Excel_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5.xml"/><Relationship Id="rId2" Type="http://schemas.openxmlformats.org/officeDocument/2006/relationships/package" Target="../embeddings/Microsoft_Excel_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6.xml"/><Relationship Id="rId2" Type="http://schemas.openxmlformats.org/officeDocument/2006/relationships/package" Target="../embeddings/Microsoft_Excel_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Cluster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0.52</c:v>
                </c:pt>
                <c:pt idx="1">
                  <c:v>0.57</c:v>
                </c:pt>
                <c:pt idx="2">
                  <c:v>0.65</c:v>
                </c:pt>
                <c:pt idx="3">
                  <c:v>0.670000000000002</c:v>
                </c:pt>
                <c:pt idx="4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0.448</c:v>
                </c:pt>
                <c:pt idx="1">
                  <c:v>0.472</c:v>
                </c:pt>
                <c:pt idx="2">
                  <c:v>0.522</c:v>
                </c:pt>
                <c:pt idx="3">
                  <c:v>0.557</c:v>
                </c:pt>
                <c:pt idx="4">
                  <c:v>0.579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5219608"/>
        <c:axId val="2105222696"/>
        <c:axId val="0"/>
      </c:bar3DChart>
      <c:catAx>
        <c:axId val="2105219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5222696"/>
        <c:crosses val="autoZero"/>
        <c:auto val="1"/>
        <c:lblAlgn val="ctr"/>
        <c:lblOffset val="100"/>
        <c:noMultiLvlLbl val="0"/>
      </c:catAx>
      <c:valAx>
        <c:axId val="210522269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521960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Cluster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0.38</c:v>
                </c:pt>
                <c:pt idx="1">
                  <c:v>0.43</c:v>
                </c:pt>
                <c:pt idx="2">
                  <c:v>0.5</c:v>
                </c:pt>
                <c:pt idx="3">
                  <c:v>0.54</c:v>
                </c:pt>
                <c:pt idx="4">
                  <c:v>0.56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0.386</c:v>
                </c:pt>
                <c:pt idx="1">
                  <c:v>0.41</c:v>
                </c:pt>
                <c:pt idx="2">
                  <c:v>0.446</c:v>
                </c:pt>
                <c:pt idx="3">
                  <c:v>0.475</c:v>
                </c:pt>
                <c:pt idx="4">
                  <c:v>0.496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5519544"/>
        <c:axId val="2105522616"/>
        <c:axId val="0"/>
      </c:bar3DChart>
      <c:catAx>
        <c:axId val="2105519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5522616"/>
        <c:crosses val="autoZero"/>
        <c:auto val="1"/>
        <c:lblAlgn val="ctr"/>
        <c:lblOffset val="100"/>
        <c:noMultiLvlLbl val="0"/>
      </c:catAx>
      <c:valAx>
        <c:axId val="210552261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551954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0.48</c:v>
                </c:pt>
                <c:pt idx="1">
                  <c:v>0.44</c:v>
                </c:pt>
                <c:pt idx="2">
                  <c:v>0.14</c:v>
                </c:pt>
                <c:pt idx="3">
                  <c:v>0.1</c:v>
                </c:pt>
                <c:pt idx="4">
                  <c:v>0.32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4718472"/>
        <c:axId val="2104715384"/>
        <c:axId val="0"/>
      </c:bar3DChart>
      <c:catAx>
        <c:axId val="2104718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04715384"/>
        <c:crosses val="autoZero"/>
        <c:auto val="1"/>
        <c:lblAlgn val="ctr"/>
        <c:lblOffset val="100"/>
        <c:noMultiLvlLbl val="0"/>
      </c:catAx>
      <c:valAx>
        <c:axId val="210471538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471847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Cluster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753.0</c:v>
                </c:pt>
                <c:pt idx="1">
                  <c:v>785.0</c:v>
                </c:pt>
                <c:pt idx="2">
                  <c:v>821.0</c:v>
                </c:pt>
                <c:pt idx="3">
                  <c:v>834.0</c:v>
                </c:pt>
                <c:pt idx="4">
                  <c:v>845.0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734.0</c:v>
                </c:pt>
                <c:pt idx="1">
                  <c:v>749.0</c:v>
                </c:pt>
                <c:pt idx="2">
                  <c:v>766.0</c:v>
                </c:pt>
                <c:pt idx="3">
                  <c:v>785.0</c:v>
                </c:pt>
                <c:pt idx="4">
                  <c:v>798.0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4658360"/>
        <c:axId val="2104655336"/>
        <c:axId val="0"/>
      </c:bar3DChart>
      <c:catAx>
        <c:axId val="210465836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4655336"/>
        <c:crossesAt val="0.0"/>
        <c:auto val="1"/>
        <c:lblAlgn val="ctr"/>
        <c:lblOffset val="100"/>
        <c:noMultiLvlLbl val="0"/>
      </c:catAx>
      <c:valAx>
        <c:axId val="2104655336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4658360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3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Eng. Language Arts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Elementary Schools</c:v>
                </c:pt>
                <c:pt idx="1">
                  <c:v>Dana</c:v>
                </c:pt>
                <c:pt idx="2">
                  <c:v>Corriea</c:v>
                </c:pt>
                <c:pt idx="3">
                  <c:v>Point Loma HS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0.73</c:v>
                </c:pt>
                <c:pt idx="1">
                  <c:v>0.75</c:v>
                </c:pt>
                <c:pt idx="2">
                  <c:v>0.75</c:v>
                </c:pt>
                <c:pt idx="3">
                  <c:v>0.62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Math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Elementary Schools</c:v>
                </c:pt>
                <c:pt idx="1">
                  <c:v>Dana</c:v>
                </c:pt>
                <c:pt idx="2">
                  <c:v>Corriea</c:v>
                </c:pt>
                <c:pt idx="3">
                  <c:v>Point Loma HS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</c:v>
                </c:pt>
                <c:pt idx="1">
                  <c:v>0.64</c:v>
                </c:pt>
                <c:pt idx="2">
                  <c:v>0.65</c:v>
                </c:pt>
                <c:pt idx="3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030056"/>
        <c:axId val="2106033064"/>
        <c:axId val="0"/>
      </c:bar3DChart>
      <c:catAx>
        <c:axId val="2106030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en-US"/>
          </a:p>
        </c:txPr>
        <c:crossAx val="2106033064"/>
        <c:crosses val="autoZero"/>
        <c:auto val="1"/>
        <c:lblAlgn val="ctr"/>
        <c:lblOffset val="100"/>
        <c:noMultiLvlLbl val="0"/>
      </c:catAx>
      <c:valAx>
        <c:axId val="2106033064"/>
        <c:scaling>
          <c:orientation val="minMax"/>
          <c:max val="1.0"/>
          <c:min val="0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6030056"/>
        <c:crosses val="autoZero"/>
        <c:crossBetween val="between"/>
        <c:majorUnit val="0.2"/>
      </c:valAx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Barnard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0.37</c:v>
                </c:pt>
                <c:pt idx="1">
                  <c:v>0.49</c:v>
                </c:pt>
                <c:pt idx="2">
                  <c:v>0.62</c:v>
                </c:pt>
                <c:pt idx="3">
                  <c:v>0.670000000000001</c:v>
                </c:pt>
                <c:pt idx="4">
                  <c:v>0.66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Cabrillo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</c:v>
                </c:pt>
                <c:pt idx="1">
                  <c:v>0.44</c:v>
                </c:pt>
                <c:pt idx="2">
                  <c:v>0.49</c:v>
                </c:pt>
                <c:pt idx="3">
                  <c:v>0.54</c:v>
                </c:pt>
                <c:pt idx="4">
                  <c:v>0.48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Dewey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Sheet1!$D$2:$D$6</c:f>
              <c:numCache>
                <c:formatCode>0%</c:formatCode>
                <c:ptCount val="5"/>
                <c:pt idx="0">
                  <c:v>0.58</c:v>
                </c:pt>
                <c:pt idx="1">
                  <c:v>0.57</c:v>
                </c:pt>
                <c:pt idx="2">
                  <c:v>0.69</c:v>
                </c:pt>
                <c:pt idx="3">
                  <c:v>0.670000000000001</c:v>
                </c:pt>
                <c:pt idx="4">
                  <c:v>0.57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Loma Portal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Sheet1!$E$2:$E$6</c:f>
              <c:numCache>
                <c:formatCode>0%</c:formatCode>
                <c:ptCount val="5"/>
                <c:pt idx="0">
                  <c:v>0.57</c:v>
                </c:pt>
                <c:pt idx="1">
                  <c:v>0.61</c:v>
                </c:pt>
                <c:pt idx="2">
                  <c:v>0.75</c:v>
                </c:pt>
                <c:pt idx="3">
                  <c:v>0.79</c:v>
                </c:pt>
                <c:pt idx="4">
                  <c:v>0.77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Ocean Beach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Sheet1!$F$2:$F$6</c:f>
              <c:numCache>
                <c:formatCode>0%</c:formatCode>
                <c:ptCount val="5"/>
                <c:pt idx="0">
                  <c:v>0.71</c:v>
                </c:pt>
                <c:pt idx="1">
                  <c:v>0.670000000000001</c:v>
                </c:pt>
                <c:pt idx="2">
                  <c:v>0.78</c:v>
                </c:pt>
                <c:pt idx="3">
                  <c:v>0.81</c:v>
                </c:pt>
                <c:pt idx="4">
                  <c:v>0.79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Silver Gate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Sheet1!$G$2:$G$6</c:f>
              <c:numCache>
                <c:formatCode>0%</c:formatCode>
                <c:ptCount val="5"/>
                <c:pt idx="0">
                  <c:v>0.65</c:v>
                </c:pt>
                <c:pt idx="1">
                  <c:v>0.72</c:v>
                </c:pt>
                <c:pt idx="2">
                  <c:v>0.79</c:v>
                </c:pt>
                <c:pt idx="3">
                  <c:v>0.77</c:v>
                </c:pt>
                <c:pt idx="4">
                  <c:v>0.8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Sunset View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Sheet1!$H$2:$H$6</c:f>
              <c:numCache>
                <c:formatCode>0%</c:formatCode>
                <c:ptCount val="5"/>
                <c:pt idx="0">
                  <c:v>0.76</c:v>
                </c:pt>
                <c:pt idx="1">
                  <c:v>0.75</c:v>
                </c:pt>
                <c:pt idx="2">
                  <c:v>0.79</c:v>
                </c:pt>
                <c:pt idx="3">
                  <c:v>0.78</c:v>
                </c:pt>
                <c:pt idx="4">
                  <c:v>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117160"/>
        <c:axId val="2106120152"/>
        <c:axId val="0"/>
      </c:bar3DChart>
      <c:catAx>
        <c:axId val="210611716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120152"/>
        <c:crossesAt val="0.0"/>
        <c:auto val="1"/>
        <c:lblAlgn val="ctr"/>
        <c:lblOffset val="100"/>
        <c:noMultiLvlLbl val="0"/>
      </c:catAx>
      <c:valAx>
        <c:axId val="2106120152"/>
        <c:scaling>
          <c:orientation val="minMax"/>
          <c:max val="1.0"/>
          <c:min val="0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11716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0814156438894747"/>
          <c:y val="0.908319855531745"/>
          <c:w val="0.889353767374753"/>
          <c:h val="0.0620265605087892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Barnard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0.58</c:v>
                </c:pt>
                <c:pt idx="1">
                  <c:v>0.59</c:v>
                </c:pt>
                <c:pt idx="2">
                  <c:v>0.7</c:v>
                </c:pt>
                <c:pt idx="3">
                  <c:v>0.8</c:v>
                </c:pt>
                <c:pt idx="4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Cabrillo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</c:v>
                </c:pt>
                <c:pt idx="1">
                  <c:v>0.68</c:v>
                </c:pt>
                <c:pt idx="2">
                  <c:v>0.56</c:v>
                </c:pt>
                <c:pt idx="3">
                  <c:v>0.64</c:v>
                </c:pt>
                <c:pt idx="4">
                  <c:v>0.6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Dewey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Sheet1!$D$2:$D$6</c:f>
              <c:numCache>
                <c:formatCode>0%</c:formatCode>
                <c:ptCount val="5"/>
                <c:pt idx="0">
                  <c:v>0.65</c:v>
                </c:pt>
                <c:pt idx="1">
                  <c:v>0.7</c:v>
                </c:pt>
                <c:pt idx="2">
                  <c:v>0.74</c:v>
                </c:pt>
                <c:pt idx="3">
                  <c:v>0.78</c:v>
                </c:pt>
                <c:pt idx="4">
                  <c:v>0.75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Loma Portal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Sheet1!$E$2:$E$6</c:f>
              <c:numCache>
                <c:formatCode>0%</c:formatCode>
                <c:ptCount val="5"/>
                <c:pt idx="0">
                  <c:v>0.670000000000001</c:v>
                </c:pt>
                <c:pt idx="1">
                  <c:v>0.74</c:v>
                </c:pt>
                <c:pt idx="2">
                  <c:v>0.77</c:v>
                </c:pt>
                <c:pt idx="3">
                  <c:v>0.81</c:v>
                </c:pt>
                <c:pt idx="4">
                  <c:v>0.77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Ocean Beach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Sheet1!$F$2:$F$6</c:f>
              <c:numCache>
                <c:formatCode>0%</c:formatCode>
                <c:ptCount val="5"/>
                <c:pt idx="0">
                  <c:v>0.58</c:v>
                </c:pt>
                <c:pt idx="1">
                  <c:v>0.63</c:v>
                </c:pt>
                <c:pt idx="2">
                  <c:v>0.81</c:v>
                </c:pt>
                <c:pt idx="3">
                  <c:v>0.86</c:v>
                </c:pt>
                <c:pt idx="4">
                  <c:v>0.86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Silver Gate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Sheet1!$G$2:$G$6</c:f>
              <c:numCache>
                <c:formatCode>0%</c:formatCode>
                <c:ptCount val="5"/>
                <c:pt idx="0">
                  <c:v>0.79</c:v>
                </c:pt>
                <c:pt idx="1">
                  <c:v>0.79</c:v>
                </c:pt>
                <c:pt idx="2">
                  <c:v>0.85</c:v>
                </c:pt>
                <c:pt idx="3">
                  <c:v>0.83</c:v>
                </c:pt>
                <c:pt idx="4">
                  <c:v>0.87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Sunset View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Sheet1!$H$2:$H$6</c:f>
              <c:numCache>
                <c:formatCode>0%</c:formatCode>
                <c:ptCount val="5"/>
                <c:pt idx="0">
                  <c:v>0.86</c:v>
                </c:pt>
                <c:pt idx="1">
                  <c:v>0.82</c:v>
                </c:pt>
                <c:pt idx="2">
                  <c:v>0.87</c:v>
                </c:pt>
                <c:pt idx="3">
                  <c:v>0.88</c:v>
                </c:pt>
                <c:pt idx="4">
                  <c:v>0.89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908024"/>
        <c:axId val="2106911016"/>
        <c:axId val="0"/>
      </c:bar3DChart>
      <c:catAx>
        <c:axId val="210690802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911016"/>
        <c:crossesAt val="0.0"/>
        <c:auto val="1"/>
        <c:lblAlgn val="ctr"/>
        <c:lblOffset val="100"/>
        <c:noMultiLvlLbl val="0"/>
      </c:catAx>
      <c:valAx>
        <c:axId val="2106911016"/>
        <c:scaling>
          <c:orientation val="minMax"/>
          <c:max val="1.0"/>
          <c:min val="0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90802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0814156438894747"/>
          <c:y val="0.908319855531745"/>
          <c:w val="0.889353767374753"/>
          <c:h val="0.0620265605087892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0.428</c:v>
                </c:pt>
                <c:pt idx="1">
                  <c:v>0.49</c:v>
                </c:pt>
                <c:pt idx="2">
                  <c:v>0.55</c:v>
                </c:pt>
                <c:pt idx="3">
                  <c:v>0.575</c:v>
                </c:pt>
                <c:pt idx="4">
                  <c:v>0.62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0.408679051524336</c:v>
                </c:pt>
                <c:pt idx="1">
                  <c:v>0.430403403086028</c:v>
                </c:pt>
                <c:pt idx="2">
                  <c:v>0.462378610897391</c:v>
                </c:pt>
                <c:pt idx="3">
                  <c:v>0.498527320465512</c:v>
                </c:pt>
                <c:pt idx="4">
                  <c:v>0.525198087926414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7447144"/>
        <c:axId val="2107450232"/>
        <c:axId val="0"/>
      </c:bar3DChart>
      <c:catAx>
        <c:axId val="2107447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450232"/>
        <c:crosses val="autoZero"/>
        <c:auto val="1"/>
        <c:lblAlgn val="ctr"/>
        <c:lblOffset val="100"/>
        <c:noMultiLvlLbl val="0"/>
      </c:catAx>
      <c:valAx>
        <c:axId val="210745023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44714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0.117</c:v>
                </c:pt>
                <c:pt idx="1">
                  <c:v>0.119</c:v>
                </c:pt>
                <c:pt idx="2">
                  <c:v>0.188</c:v>
                </c:pt>
                <c:pt idx="3">
                  <c:v>0.191</c:v>
                </c:pt>
                <c:pt idx="4">
                  <c:v>0.206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0.135523193972522</c:v>
                </c:pt>
                <c:pt idx="1">
                  <c:v>0.14900088121902</c:v>
                </c:pt>
                <c:pt idx="2">
                  <c:v>0.17827087709133</c:v>
                </c:pt>
                <c:pt idx="3">
                  <c:v>0.200216502760209</c:v>
                </c:pt>
                <c:pt idx="4">
                  <c:v>0.236246632124352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236008"/>
        <c:axId val="2106239096"/>
        <c:axId val="0"/>
      </c:bar3DChart>
      <c:catAx>
        <c:axId val="2106236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239096"/>
        <c:crosses val="autoZero"/>
        <c:auto val="1"/>
        <c:lblAlgn val="ctr"/>
        <c:lblOffset val="100"/>
        <c:noMultiLvlLbl val="0"/>
      </c:catAx>
      <c:valAx>
        <c:axId val="210623909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23600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672.0</c:v>
                </c:pt>
                <c:pt idx="1">
                  <c:v>709.0</c:v>
                </c:pt>
                <c:pt idx="2">
                  <c:v>756.0</c:v>
                </c:pt>
                <c:pt idx="3">
                  <c:v>758.0</c:v>
                </c:pt>
                <c:pt idx="4">
                  <c:v>778.0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729.0</c:v>
                </c:pt>
                <c:pt idx="1">
                  <c:v>736.0</c:v>
                </c:pt>
                <c:pt idx="2">
                  <c:v>761.0</c:v>
                </c:pt>
                <c:pt idx="3">
                  <c:v>771.0</c:v>
                </c:pt>
                <c:pt idx="4">
                  <c:v>785.0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275160"/>
        <c:axId val="2106278168"/>
        <c:axId val="0"/>
      </c:bar3DChart>
      <c:catAx>
        <c:axId val="210627516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278168"/>
        <c:crossesAt val="0.0"/>
        <c:auto val="1"/>
        <c:lblAlgn val="ctr"/>
        <c:lblOffset val="100"/>
        <c:noMultiLvlLbl val="0"/>
      </c:catAx>
      <c:valAx>
        <c:axId val="2106278168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275160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0.44</c:v>
                </c:pt>
                <c:pt idx="2">
                  <c:v>0.1</c:v>
                </c:pt>
                <c:pt idx="3">
                  <c:v>0.11</c:v>
                </c:pt>
                <c:pt idx="4">
                  <c:v>0.32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328424"/>
        <c:axId val="2106331512"/>
        <c:axId val="0"/>
      </c:bar3DChart>
      <c:catAx>
        <c:axId val="2106328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06331512"/>
        <c:crosses val="autoZero"/>
        <c:auto val="1"/>
        <c:lblAlgn val="ctr"/>
        <c:lblOffset val="100"/>
        <c:noMultiLvlLbl val="0"/>
      </c:catAx>
      <c:valAx>
        <c:axId val="210633151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32842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 Participation</c:v>
                </c:pt>
              </c:strCache>
            </c:strRef>
          </c:tx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</c:numCache>
            </c:num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0.74</c:v>
                </c:pt>
                <c:pt idx="2">
                  <c:v>0.68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42857800"/>
        <c:axId val="-2142854696"/>
        <c:axId val="0"/>
      </c:bar3DChart>
      <c:catAx>
        <c:axId val="-2142857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42854696"/>
        <c:crosses val="autoZero"/>
        <c:auto val="1"/>
        <c:lblAlgn val="ctr"/>
        <c:lblOffset val="100"/>
        <c:noMultiLvlLbl val="0"/>
      </c:catAx>
      <c:valAx>
        <c:axId val="-214285469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4285780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57348370336"/>
          <c:y val="0.0545634920634921"/>
          <c:w val="0.617749497288237"/>
          <c:h val="0.82578544869391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of students</c:v>
                </c:pt>
              </c:strCache>
            </c:strRef>
          </c:tx>
          <c:spPr>
            <a:ln w="28575"/>
          </c:spPr>
          <c:marker>
            <c:spPr>
              <a:ln w="28575"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#,##0_);\(#,##0\)</c:formatCode>
                <c:ptCount val="5"/>
                <c:pt idx="0">
                  <c:v>467.0</c:v>
                </c:pt>
                <c:pt idx="1">
                  <c:v>547.0</c:v>
                </c:pt>
                <c:pt idx="2">
                  <c:v>661.0</c:v>
                </c:pt>
                <c:pt idx="3">
                  <c:v>860.0</c:v>
                </c:pt>
                <c:pt idx="4">
                  <c:v>728.0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#of exams</c:v>
                </c:pt>
              </c:strCache>
            </c:strRef>
          </c:tx>
          <c:spPr>
            <a:ln w="28575"/>
          </c:spPr>
          <c:marker>
            <c:spPr>
              <a:ln w="28575"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#,##0_);\(#,##0\)</c:formatCode>
                <c:ptCount val="5"/>
                <c:pt idx="0">
                  <c:v>781.0</c:v>
                </c:pt>
                <c:pt idx="1">
                  <c:v>881.0</c:v>
                </c:pt>
                <c:pt idx="2">
                  <c:v>1000.0</c:v>
                </c:pt>
                <c:pt idx="3">
                  <c:v>1330.0</c:v>
                </c:pt>
                <c:pt idx="4">
                  <c:v>1175.0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# of Passing scores</c:v>
                </c:pt>
              </c:strCache>
            </c:strRef>
          </c:tx>
          <c:spPr>
            <a:ln w="28575"/>
          </c:spPr>
          <c:marker>
            <c:spPr>
              <a:ln w="28575"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 formatCode="#,##0_);\(#,##0\)">
                  <c:v>306.0</c:v>
                </c:pt>
                <c:pt idx="3" formatCode="#,##0_);\(#,##0\)">
                  <c:v>482.0</c:v>
                </c:pt>
                <c:pt idx="4" formatCode="#,##0_);\(#,##0\)">
                  <c:v>588.0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2812840"/>
        <c:axId val="-2142808232"/>
      </c:lineChart>
      <c:catAx>
        <c:axId val="-2142812840"/>
        <c:scaling>
          <c:orientation val="minMax"/>
        </c:scaling>
        <c:delete val="0"/>
        <c:axPos val="b"/>
        <c:numFmt formatCode="0_);\(0\)" sourceLinked="0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42808232"/>
        <c:crosses val="autoZero"/>
        <c:auto val="1"/>
        <c:lblAlgn val="ctr"/>
        <c:lblOffset val="100"/>
        <c:noMultiLvlLbl val="0"/>
      </c:catAx>
      <c:valAx>
        <c:axId val="-2142808232"/>
        <c:scaling>
          <c:orientation val="minMax"/>
          <c:max val="1500.0"/>
        </c:scaling>
        <c:delete val="0"/>
        <c:axPos val="l"/>
        <c:majorGridlines/>
        <c:numFmt formatCode="#,###" sourceLinked="0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42812840"/>
        <c:crosses val="autoZero"/>
        <c:crossBetween val="between"/>
        <c:majorUnit val="300.0"/>
      </c:valAx>
    </c:plotArea>
    <c:legend>
      <c:legendPos val="r"/>
      <c:layout>
        <c:manualLayout>
          <c:xMode val="edge"/>
          <c:yMode val="edge"/>
          <c:x val="0.721418950244566"/>
          <c:y val="0.104984142607174"/>
          <c:w val="0.268129034381918"/>
          <c:h val="0.42296822272216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4"/>
          <c:h val="0.7709954224471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UC / CSU Eligible</c:v>
                </c:pt>
              </c:strCache>
            </c:strRef>
          </c:tx>
          <c:invertIfNegative val="0"/>
          <c:cat>
            <c:numRef>
              <c:f>Sheet1!$A$2:$A$4</c:f>
              <c:numCache>
                <c:formatCode>0</c:formatCode>
                <c:ptCount val="3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</c:numCache>
            </c:numRef>
          </c:cat>
          <c:val>
            <c:numRef>
              <c:f>Sheet1!$B$2:$B$4</c:f>
              <c:numCache>
                <c:formatCode>0%</c:formatCode>
                <c:ptCount val="3"/>
                <c:pt idx="0">
                  <c:v>0.39</c:v>
                </c:pt>
                <c:pt idx="1">
                  <c:v>0.396</c:v>
                </c:pt>
                <c:pt idx="2">
                  <c:v>0.423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3373800"/>
        <c:axId val="2114354696"/>
        <c:axId val="0"/>
      </c:bar3DChart>
      <c:catAx>
        <c:axId val="211337380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4354696"/>
        <c:crossesAt val="0.0"/>
        <c:auto val="1"/>
        <c:lblAlgn val="ctr"/>
        <c:lblOffset val="100"/>
        <c:noMultiLvlLbl val="0"/>
      </c:catAx>
      <c:valAx>
        <c:axId val="2114354696"/>
        <c:scaling>
          <c:orientation val="minMax"/>
          <c:max val="1.0"/>
          <c:min val="0.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37380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26368706501373"/>
          <c:y val="0.18608259905011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1"/>
          <c:y val="0.082070707070707"/>
          <c:w val="0.810852289297171"/>
          <c:h val="0.7827142700912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Reading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#,##0_);\(#,##0\)</c:formatCode>
                <c:ptCount val="5"/>
                <c:pt idx="0">
                  <c:v>495.0</c:v>
                </c:pt>
                <c:pt idx="1">
                  <c:v>503.0</c:v>
                </c:pt>
                <c:pt idx="2">
                  <c:v>493.0</c:v>
                </c:pt>
                <c:pt idx="3">
                  <c:v>512.0</c:v>
                </c:pt>
                <c:pt idx="4">
                  <c:v>517.0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Math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#,##0_);\(#,##0\)</c:formatCode>
                <c:ptCount val="5"/>
                <c:pt idx="0">
                  <c:v>514.0</c:v>
                </c:pt>
                <c:pt idx="1">
                  <c:v>508.0</c:v>
                </c:pt>
                <c:pt idx="2">
                  <c:v>504.0</c:v>
                </c:pt>
                <c:pt idx="3">
                  <c:v>522.0</c:v>
                </c:pt>
                <c:pt idx="4">
                  <c:v>518.0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Writing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Sheet1!$D$2:$D$6</c:f>
              <c:numCache>
                <c:formatCode>#,##0_);\(#,##0\)</c:formatCode>
                <c:ptCount val="5"/>
                <c:pt idx="0">
                  <c:v>495.0</c:v>
                </c:pt>
                <c:pt idx="1">
                  <c:v>498.0</c:v>
                </c:pt>
                <c:pt idx="2">
                  <c:v>485.0</c:v>
                </c:pt>
                <c:pt idx="3">
                  <c:v>501.0</c:v>
                </c:pt>
                <c:pt idx="4">
                  <c:v>502.0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42894168"/>
        <c:axId val="-2142830504"/>
        <c:axId val="0"/>
      </c:bar3DChart>
      <c:catAx>
        <c:axId val="-2142894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142830504"/>
        <c:crosses val="autoZero"/>
        <c:auto val="1"/>
        <c:lblAlgn val="ctr"/>
        <c:lblOffset val="100"/>
        <c:noMultiLvlLbl val="0"/>
      </c:catAx>
      <c:valAx>
        <c:axId val="-2142830504"/>
        <c:scaling>
          <c:orientation val="minMax"/>
          <c:max val="800.0"/>
        </c:scaling>
        <c:delete val="0"/>
        <c:axPos val="l"/>
        <c:majorGridlines/>
        <c:numFmt formatCode="#,##0_);\(#,##0\)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42894168"/>
        <c:crosses val="autoZero"/>
        <c:crossBetween val="between"/>
        <c:majorUnit val="100.0"/>
      </c:valAx>
    </c:plotArea>
    <c:legend>
      <c:legendPos val="t"/>
      <c:layout>
        <c:manualLayout>
          <c:xMode val="edge"/>
          <c:yMode val="edge"/>
          <c:x val="0.235185159784156"/>
          <c:y val="0.104166666666667"/>
          <c:w val="0.438389072843141"/>
          <c:h val="0.08537565616797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0.489</c:v>
                </c:pt>
                <c:pt idx="1">
                  <c:v>0.549</c:v>
                </c:pt>
                <c:pt idx="2">
                  <c:v>0.664000000000002</c:v>
                </c:pt>
                <c:pt idx="3">
                  <c:v>0.671000000000002</c:v>
                </c:pt>
                <c:pt idx="4">
                  <c:v>0.749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0.45682713048762</c:v>
                </c:pt>
                <c:pt idx="1">
                  <c:v>0.481511660992836</c:v>
                </c:pt>
                <c:pt idx="2">
                  <c:v>0.523020712730363</c:v>
                </c:pt>
                <c:pt idx="3">
                  <c:v>0.568009581497797</c:v>
                </c:pt>
                <c:pt idx="4">
                  <c:v>0.607515942028985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388008"/>
        <c:axId val="2106391096"/>
        <c:axId val="0"/>
      </c:bar3DChart>
      <c:catAx>
        <c:axId val="2106388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391096"/>
        <c:crosses val="autoZero"/>
        <c:auto val="1"/>
        <c:lblAlgn val="ctr"/>
        <c:lblOffset val="100"/>
        <c:noMultiLvlLbl val="0"/>
      </c:catAx>
      <c:valAx>
        <c:axId val="210639109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38800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0.292</c:v>
                </c:pt>
                <c:pt idx="1">
                  <c:v>0.333</c:v>
                </c:pt>
                <c:pt idx="2">
                  <c:v>0.481</c:v>
                </c:pt>
                <c:pt idx="3">
                  <c:v>0.524</c:v>
                </c:pt>
                <c:pt idx="4">
                  <c:v>0.649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0.346264073694985</c:v>
                </c:pt>
                <c:pt idx="1">
                  <c:v>0.38319197027557</c:v>
                </c:pt>
                <c:pt idx="2">
                  <c:v>0.414669292579171</c:v>
                </c:pt>
                <c:pt idx="3">
                  <c:v>0.455687115897101</c:v>
                </c:pt>
                <c:pt idx="4">
                  <c:v>0.479244825320337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418008"/>
        <c:axId val="2106421096"/>
        <c:axId val="0"/>
      </c:bar3DChart>
      <c:catAx>
        <c:axId val="2106418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421096"/>
        <c:crosses val="autoZero"/>
        <c:auto val="1"/>
        <c:lblAlgn val="ctr"/>
        <c:lblOffset val="100"/>
        <c:noMultiLvlLbl val="0"/>
      </c:catAx>
      <c:valAx>
        <c:axId val="210642109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41800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727.0</c:v>
                </c:pt>
                <c:pt idx="1">
                  <c:v>760.0</c:v>
                </c:pt>
                <c:pt idx="2">
                  <c:v>825.0</c:v>
                </c:pt>
                <c:pt idx="3">
                  <c:v>841.0</c:v>
                </c:pt>
                <c:pt idx="4">
                  <c:v>862.0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755.0</c:v>
                </c:pt>
                <c:pt idx="1">
                  <c:v>772.0</c:v>
                </c:pt>
                <c:pt idx="2">
                  <c:v>779.0</c:v>
                </c:pt>
                <c:pt idx="3">
                  <c:v>809.0</c:v>
                </c:pt>
                <c:pt idx="4">
                  <c:v>829.0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447976"/>
        <c:axId val="2106450984"/>
        <c:axId val="0"/>
      </c:bar3DChart>
      <c:catAx>
        <c:axId val="210644797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450984"/>
        <c:crossesAt val="0.0"/>
        <c:auto val="1"/>
        <c:lblAlgn val="ctr"/>
        <c:lblOffset val="100"/>
        <c:noMultiLvlLbl val="0"/>
      </c:catAx>
      <c:valAx>
        <c:axId val="2106450984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447976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0.46</c:v>
                </c:pt>
                <c:pt idx="2">
                  <c:v>0.1</c:v>
                </c:pt>
                <c:pt idx="3">
                  <c:v>0.1</c:v>
                </c:pt>
                <c:pt idx="4">
                  <c:v>0.38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6492616"/>
        <c:axId val="2106495704"/>
        <c:axId val="0"/>
      </c:bar3DChart>
      <c:catAx>
        <c:axId val="2106492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06495704"/>
        <c:crosses val="autoZero"/>
        <c:auto val="1"/>
        <c:lblAlgn val="ctr"/>
        <c:lblOffset val="100"/>
        <c:noMultiLvlLbl val="0"/>
      </c:catAx>
      <c:valAx>
        <c:axId val="210649570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649261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0.56</c:v>
                </c:pt>
                <c:pt idx="1">
                  <c:v>0.64</c:v>
                </c:pt>
                <c:pt idx="2">
                  <c:v>0.7</c:v>
                </c:pt>
                <c:pt idx="3">
                  <c:v>0.75</c:v>
                </c:pt>
                <c:pt idx="4">
                  <c:v>0.75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0.454980986690683</c:v>
                </c:pt>
                <c:pt idx="1">
                  <c:v>0.492991442480143</c:v>
                </c:pt>
                <c:pt idx="2">
                  <c:v>0.561535667963683</c:v>
                </c:pt>
                <c:pt idx="3">
                  <c:v>0.618053431262615</c:v>
                </c:pt>
                <c:pt idx="4">
                  <c:v>0.623408373369938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7483816"/>
        <c:axId val="2107486904"/>
        <c:axId val="0"/>
      </c:bar3DChart>
      <c:catAx>
        <c:axId val="2107483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486904"/>
        <c:crosses val="autoZero"/>
        <c:auto val="1"/>
        <c:lblAlgn val="ctr"/>
        <c:lblOffset val="100"/>
        <c:noMultiLvlLbl val="0"/>
      </c:catAx>
      <c:valAx>
        <c:axId val="210748690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48381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</c:v>
                </c:pt>
                <c:pt idx="1">
                  <c:v>0.61</c:v>
                </c:pt>
                <c:pt idx="2">
                  <c:v>0.64</c:v>
                </c:pt>
                <c:pt idx="3">
                  <c:v>0.69</c:v>
                </c:pt>
                <c:pt idx="4">
                  <c:v>0.64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0.462937869526005</c:v>
                </c:pt>
                <c:pt idx="1">
                  <c:v>0.490740797703271</c:v>
                </c:pt>
                <c:pt idx="2">
                  <c:v>0.545817627374784</c:v>
                </c:pt>
                <c:pt idx="3">
                  <c:v>0.58706255268926</c:v>
                </c:pt>
                <c:pt idx="4">
                  <c:v>0.602302983889265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7523000"/>
        <c:axId val="2107526088"/>
        <c:axId val="0"/>
      </c:bar3DChart>
      <c:catAx>
        <c:axId val="2107523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526088"/>
        <c:crosses val="autoZero"/>
        <c:auto val="1"/>
        <c:lblAlgn val="ctr"/>
        <c:lblOffset val="100"/>
        <c:noMultiLvlLbl val="0"/>
      </c:catAx>
      <c:valAx>
        <c:axId val="2107526088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52300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796.0</c:v>
                </c:pt>
                <c:pt idx="1">
                  <c:v>838.0</c:v>
                </c:pt>
                <c:pt idx="2">
                  <c:v>849.0</c:v>
                </c:pt>
                <c:pt idx="3">
                  <c:v>869.0</c:v>
                </c:pt>
                <c:pt idx="4">
                  <c:v>864.0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807.0</c:v>
                </c:pt>
                <c:pt idx="1">
                  <c:v>831.0</c:v>
                </c:pt>
                <c:pt idx="2">
                  <c:v>847.0</c:v>
                </c:pt>
                <c:pt idx="3">
                  <c:v>859.0</c:v>
                </c:pt>
                <c:pt idx="4">
                  <c:v>865.0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7562152"/>
        <c:axId val="2107565160"/>
        <c:axId val="0"/>
      </c:bar3DChart>
      <c:catAx>
        <c:axId val="210756215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565160"/>
        <c:crossesAt val="0.0"/>
        <c:auto val="1"/>
        <c:lblAlgn val="ctr"/>
        <c:lblOffset val="100"/>
        <c:noMultiLvlLbl val="0"/>
      </c:catAx>
      <c:valAx>
        <c:axId val="2107565160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562152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0.52</c:v>
                </c:pt>
                <c:pt idx="1">
                  <c:v>0.41</c:v>
                </c:pt>
                <c:pt idx="2">
                  <c:v>0.08</c:v>
                </c:pt>
                <c:pt idx="3">
                  <c:v>0.11</c:v>
                </c:pt>
                <c:pt idx="4">
                  <c:v>0.47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0.35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7608456"/>
        <c:axId val="2107611544"/>
        <c:axId val="0"/>
      </c:bar3DChart>
      <c:catAx>
        <c:axId val="2107608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07611544"/>
        <c:crosses val="autoZero"/>
        <c:auto val="1"/>
        <c:lblAlgn val="ctr"/>
        <c:lblOffset val="100"/>
        <c:noMultiLvlLbl val="0"/>
      </c:catAx>
      <c:valAx>
        <c:axId val="210761154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60845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0.365</c:v>
                </c:pt>
                <c:pt idx="1">
                  <c:v>0.485</c:v>
                </c:pt>
                <c:pt idx="2">
                  <c:v>0.622</c:v>
                </c:pt>
                <c:pt idx="3">
                  <c:v>0.669000000000001</c:v>
                </c:pt>
                <c:pt idx="4">
                  <c:v>0.655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0.588207146590018</c:v>
                </c:pt>
                <c:pt idx="4">
                  <c:v>0.601182254092108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3874936"/>
        <c:axId val="2113878024"/>
        <c:axId val="0"/>
      </c:bar3DChart>
      <c:catAx>
        <c:axId val="2113874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878024"/>
        <c:crosses val="autoZero"/>
        <c:auto val="1"/>
        <c:lblAlgn val="ctr"/>
        <c:lblOffset val="100"/>
        <c:noMultiLvlLbl val="0"/>
      </c:catAx>
      <c:valAx>
        <c:axId val="211387802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87493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0.58</c:v>
                </c:pt>
                <c:pt idx="1">
                  <c:v>0.59</c:v>
                </c:pt>
                <c:pt idx="2">
                  <c:v>0.71</c:v>
                </c:pt>
                <c:pt idx="3">
                  <c:v>0.81</c:v>
                </c:pt>
                <c:pt idx="4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0.645842474959893</c:v>
                </c:pt>
                <c:pt idx="4">
                  <c:v>0.65545878912596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3152456"/>
        <c:axId val="2113149352"/>
        <c:axId val="0"/>
      </c:bar3DChart>
      <c:catAx>
        <c:axId val="2113152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149352"/>
        <c:crosses val="autoZero"/>
        <c:auto val="1"/>
        <c:lblAlgn val="ctr"/>
        <c:lblOffset val="100"/>
        <c:noMultiLvlLbl val="0"/>
      </c:catAx>
      <c:valAx>
        <c:axId val="211314935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15245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752.0</c:v>
                </c:pt>
                <c:pt idx="1">
                  <c:v>747.0</c:v>
                </c:pt>
                <c:pt idx="2">
                  <c:v>806.0</c:v>
                </c:pt>
                <c:pt idx="3">
                  <c:v>874.0</c:v>
                </c:pt>
                <c:pt idx="4">
                  <c:v>838.0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794.0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3112744"/>
        <c:axId val="2113109720"/>
        <c:axId val="0"/>
      </c:bar3DChart>
      <c:catAx>
        <c:axId val="211311274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109720"/>
        <c:crossesAt val="0.0"/>
        <c:auto val="1"/>
        <c:lblAlgn val="ctr"/>
        <c:lblOffset val="100"/>
        <c:noMultiLvlLbl val="0"/>
      </c:catAx>
      <c:valAx>
        <c:axId val="2113109720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3112744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</c:v>
                </c:pt>
                <c:pt idx="1">
                  <c:v>0.64</c:v>
                </c:pt>
                <c:pt idx="2">
                  <c:v>0.29</c:v>
                </c:pt>
                <c:pt idx="3">
                  <c:v>0.16</c:v>
                </c:pt>
                <c:pt idx="4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0.44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0.17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478952"/>
        <c:axId val="2112482120"/>
        <c:axId val="0"/>
      </c:bar3DChart>
      <c:catAx>
        <c:axId val="2112478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12482120"/>
        <c:crosses val="autoZero"/>
        <c:auto val="1"/>
        <c:lblAlgn val="ctr"/>
        <c:lblOffset val="100"/>
        <c:noMultiLvlLbl val="0"/>
      </c:catAx>
      <c:valAx>
        <c:axId val="2112482120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47895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0.467</c:v>
                </c:pt>
                <c:pt idx="1">
                  <c:v>0.439</c:v>
                </c:pt>
                <c:pt idx="2">
                  <c:v>0.488</c:v>
                </c:pt>
                <c:pt idx="3">
                  <c:v>0.54</c:v>
                </c:pt>
                <c:pt idx="4">
                  <c:v>0.478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0.569368798353325</c:v>
                </c:pt>
                <c:pt idx="4">
                  <c:v>0.587497658203331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572184"/>
        <c:axId val="2112575272"/>
        <c:axId val="0"/>
      </c:bar3DChart>
      <c:catAx>
        <c:axId val="2112572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575272"/>
        <c:crosses val="autoZero"/>
        <c:auto val="1"/>
        <c:lblAlgn val="ctr"/>
        <c:lblOffset val="100"/>
        <c:noMultiLvlLbl val="0"/>
      </c:catAx>
      <c:valAx>
        <c:axId val="211257527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57218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0.585</c:v>
                </c:pt>
                <c:pt idx="1">
                  <c:v>0.682</c:v>
                </c:pt>
                <c:pt idx="2">
                  <c:v>0.561</c:v>
                </c:pt>
                <c:pt idx="3">
                  <c:v>0.637</c:v>
                </c:pt>
                <c:pt idx="4">
                  <c:v>0.596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0.682756008894222</c:v>
                </c:pt>
                <c:pt idx="4">
                  <c:v>0.688294424781862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611368"/>
        <c:axId val="2112614456"/>
        <c:axId val="0"/>
      </c:bar3DChart>
      <c:catAx>
        <c:axId val="2112611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614456"/>
        <c:crosses val="autoZero"/>
        <c:auto val="1"/>
        <c:lblAlgn val="ctr"/>
        <c:lblOffset val="100"/>
        <c:noMultiLvlLbl val="0"/>
      </c:catAx>
      <c:valAx>
        <c:axId val="211261445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61136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790.0</c:v>
                </c:pt>
                <c:pt idx="1">
                  <c:v>788.0</c:v>
                </c:pt>
                <c:pt idx="2">
                  <c:v>797.0</c:v>
                </c:pt>
                <c:pt idx="3">
                  <c:v>805.0</c:v>
                </c:pt>
                <c:pt idx="4">
                  <c:v>810.0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792.0</c:v>
                </c:pt>
                <c:pt idx="1">
                  <c:v>795.0</c:v>
                </c:pt>
                <c:pt idx="2">
                  <c:v>785.0</c:v>
                </c:pt>
                <c:pt idx="3">
                  <c:v>808.0</c:v>
                </c:pt>
                <c:pt idx="4">
                  <c:v>817.0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650536"/>
        <c:axId val="2112653544"/>
        <c:axId val="0"/>
      </c:bar3DChart>
      <c:catAx>
        <c:axId val="21126505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653544"/>
        <c:crossesAt val="0.0"/>
        <c:auto val="1"/>
        <c:lblAlgn val="ctr"/>
        <c:lblOffset val="100"/>
        <c:noMultiLvlLbl val="0"/>
      </c:catAx>
      <c:valAx>
        <c:axId val="2112653544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650536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</c:v>
                </c:pt>
                <c:pt idx="1">
                  <c:v>0.69</c:v>
                </c:pt>
                <c:pt idx="2">
                  <c:v>0.36</c:v>
                </c:pt>
                <c:pt idx="3">
                  <c:v>0.08</c:v>
                </c:pt>
                <c:pt idx="4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0.51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704344"/>
        <c:axId val="2112707432"/>
        <c:axId val="0"/>
      </c:bar3DChart>
      <c:catAx>
        <c:axId val="2112704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12707432"/>
        <c:crosses val="autoZero"/>
        <c:auto val="1"/>
        <c:lblAlgn val="ctr"/>
        <c:lblOffset val="100"/>
        <c:noMultiLvlLbl val="0"/>
      </c:catAx>
      <c:valAx>
        <c:axId val="211270743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70434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0.583</c:v>
                </c:pt>
                <c:pt idx="1">
                  <c:v>0.574</c:v>
                </c:pt>
                <c:pt idx="2">
                  <c:v>0.693</c:v>
                </c:pt>
                <c:pt idx="3">
                  <c:v>0.674000000000001</c:v>
                </c:pt>
                <c:pt idx="4">
                  <c:v>0.574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0.569368798353325</c:v>
                </c:pt>
                <c:pt idx="4">
                  <c:v>0.587497658203331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768840"/>
        <c:axId val="2112771912"/>
        <c:axId val="0"/>
      </c:bar3DChart>
      <c:catAx>
        <c:axId val="2112768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771912"/>
        <c:crosses val="autoZero"/>
        <c:auto val="1"/>
        <c:lblAlgn val="ctr"/>
        <c:lblOffset val="100"/>
        <c:noMultiLvlLbl val="0"/>
      </c:catAx>
      <c:valAx>
        <c:axId val="211277191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76884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0.646</c:v>
                </c:pt>
                <c:pt idx="1">
                  <c:v>0.699</c:v>
                </c:pt>
                <c:pt idx="2">
                  <c:v>0.736</c:v>
                </c:pt>
                <c:pt idx="3">
                  <c:v>0.777</c:v>
                </c:pt>
                <c:pt idx="4">
                  <c:v>0.749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0.682756008894222</c:v>
                </c:pt>
                <c:pt idx="4">
                  <c:v>0.688294424781862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808792"/>
        <c:axId val="2112811864"/>
        <c:axId val="0"/>
      </c:bar3DChart>
      <c:catAx>
        <c:axId val="2112808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811864"/>
        <c:crosses val="autoZero"/>
        <c:auto val="1"/>
        <c:lblAlgn val="ctr"/>
        <c:lblOffset val="100"/>
        <c:noMultiLvlLbl val="0"/>
      </c:catAx>
      <c:valAx>
        <c:axId val="211281186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80879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838.0</c:v>
                </c:pt>
                <c:pt idx="1">
                  <c:v>835.0</c:v>
                </c:pt>
                <c:pt idx="2">
                  <c:v>883.0</c:v>
                </c:pt>
                <c:pt idx="3">
                  <c:v>870.0</c:v>
                </c:pt>
                <c:pt idx="4">
                  <c:v>849.0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734.0</c:v>
                </c:pt>
                <c:pt idx="1">
                  <c:v>785.0</c:v>
                </c:pt>
                <c:pt idx="2">
                  <c:v>772.0</c:v>
                </c:pt>
                <c:pt idx="3">
                  <c:v>805.0</c:v>
                </c:pt>
                <c:pt idx="4">
                  <c:v>809.0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847736"/>
        <c:axId val="2112850744"/>
        <c:axId val="0"/>
      </c:bar3DChart>
      <c:catAx>
        <c:axId val="21128477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850744"/>
        <c:crossesAt val="0.0"/>
        <c:auto val="1"/>
        <c:lblAlgn val="ctr"/>
        <c:lblOffset val="100"/>
        <c:noMultiLvlLbl val="0"/>
      </c:catAx>
      <c:valAx>
        <c:axId val="2112850744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847736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0.18</c:v>
                </c:pt>
                <c:pt idx="1">
                  <c:v>0.78</c:v>
                </c:pt>
                <c:pt idx="2">
                  <c:v>0.27</c:v>
                </c:pt>
                <c:pt idx="3">
                  <c:v>0.1</c:v>
                </c:pt>
                <c:pt idx="4">
                  <c:v>0.22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0.51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0.13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049304"/>
        <c:axId val="2112046200"/>
        <c:axId val="0"/>
      </c:bar3DChart>
      <c:catAx>
        <c:axId val="2112049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12046200"/>
        <c:crosses val="autoZero"/>
        <c:auto val="1"/>
        <c:lblAlgn val="ctr"/>
        <c:lblOffset val="100"/>
        <c:noMultiLvlLbl val="0"/>
      </c:catAx>
      <c:valAx>
        <c:axId val="2112046200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04930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0.573</c:v>
                </c:pt>
                <c:pt idx="1">
                  <c:v>0.605</c:v>
                </c:pt>
                <c:pt idx="2">
                  <c:v>0.75</c:v>
                </c:pt>
                <c:pt idx="3">
                  <c:v>0.787</c:v>
                </c:pt>
                <c:pt idx="4">
                  <c:v>0.768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0.569368798353325</c:v>
                </c:pt>
                <c:pt idx="4">
                  <c:v>0.587497658203331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1994392"/>
        <c:axId val="2111991288"/>
        <c:axId val="0"/>
      </c:bar3DChart>
      <c:catAx>
        <c:axId val="2111994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1991288"/>
        <c:crosses val="autoZero"/>
        <c:auto val="1"/>
        <c:lblAlgn val="ctr"/>
        <c:lblOffset val="100"/>
        <c:noMultiLvlLbl val="0"/>
      </c:catAx>
      <c:valAx>
        <c:axId val="2111991288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199439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0.670000000000001</c:v>
                </c:pt>
                <c:pt idx="1">
                  <c:v>0.737</c:v>
                </c:pt>
                <c:pt idx="2">
                  <c:v>0.768</c:v>
                </c:pt>
                <c:pt idx="3">
                  <c:v>0.806</c:v>
                </c:pt>
                <c:pt idx="4">
                  <c:v>0.773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0.682756008894222</c:v>
                </c:pt>
                <c:pt idx="4">
                  <c:v>0.688294424781862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929992"/>
        <c:axId val="2112926904"/>
        <c:axId val="0"/>
      </c:bar3DChart>
      <c:catAx>
        <c:axId val="2112929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926904"/>
        <c:crosses val="autoZero"/>
        <c:auto val="1"/>
        <c:lblAlgn val="ctr"/>
        <c:lblOffset val="100"/>
        <c:noMultiLvlLbl val="0"/>
      </c:catAx>
      <c:valAx>
        <c:axId val="211292690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92999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828.0</c:v>
                </c:pt>
                <c:pt idx="1">
                  <c:v>848.0</c:v>
                </c:pt>
                <c:pt idx="2">
                  <c:v>892.0</c:v>
                </c:pt>
                <c:pt idx="3">
                  <c:v>896.0</c:v>
                </c:pt>
                <c:pt idx="4">
                  <c:v>910.0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836.0</c:v>
                </c:pt>
                <c:pt idx="1">
                  <c:v>865.0</c:v>
                </c:pt>
                <c:pt idx="2">
                  <c:v>865.0</c:v>
                </c:pt>
                <c:pt idx="3">
                  <c:v>879.0</c:v>
                </c:pt>
                <c:pt idx="4">
                  <c:v>896.0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2896936"/>
        <c:axId val="2112893912"/>
        <c:axId val="0"/>
      </c:bar3DChart>
      <c:catAx>
        <c:axId val="21128969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893912"/>
        <c:crossesAt val="0.0"/>
        <c:auto val="1"/>
        <c:lblAlgn val="ctr"/>
        <c:lblOffset val="100"/>
        <c:noMultiLvlLbl val="0"/>
      </c:catAx>
      <c:valAx>
        <c:axId val="2112893912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2896936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0.53</c:v>
                </c:pt>
                <c:pt idx="1">
                  <c:v>0.39</c:v>
                </c:pt>
                <c:pt idx="2">
                  <c:v>0.17</c:v>
                </c:pt>
                <c:pt idx="3">
                  <c:v>0.1</c:v>
                </c:pt>
                <c:pt idx="4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4246504"/>
        <c:axId val="2114249592"/>
        <c:axId val="0"/>
      </c:bar3DChart>
      <c:catAx>
        <c:axId val="2114246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14249592"/>
        <c:crosses val="autoZero"/>
        <c:auto val="1"/>
        <c:lblAlgn val="ctr"/>
        <c:lblOffset val="100"/>
        <c:noMultiLvlLbl val="0"/>
      </c:catAx>
      <c:valAx>
        <c:axId val="211424959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424650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0.713</c:v>
                </c:pt>
                <c:pt idx="1">
                  <c:v>0.667000000000001</c:v>
                </c:pt>
                <c:pt idx="2">
                  <c:v>0.778</c:v>
                </c:pt>
                <c:pt idx="3">
                  <c:v>0.814</c:v>
                </c:pt>
                <c:pt idx="4">
                  <c:v>0.79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0.569368798353325</c:v>
                </c:pt>
                <c:pt idx="4">
                  <c:v>0.587497658203331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1907416"/>
        <c:axId val="2111904312"/>
        <c:axId val="0"/>
      </c:bar3DChart>
      <c:catAx>
        <c:axId val="2111907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1904312"/>
        <c:crosses val="autoZero"/>
        <c:auto val="1"/>
        <c:lblAlgn val="ctr"/>
        <c:lblOffset val="100"/>
        <c:noMultiLvlLbl val="0"/>
      </c:catAx>
      <c:valAx>
        <c:axId val="211190431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190741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0.58</c:v>
                </c:pt>
                <c:pt idx="1">
                  <c:v>0.64</c:v>
                </c:pt>
                <c:pt idx="2">
                  <c:v>0.81</c:v>
                </c:pt>
                <c:pt idx="3">
                  <c:v>0.86</c:v>
                </c:pt>
                <c:pt idx="4">
                  <c:v>0.86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0.682756008894222</c:v>
                </c:pt>
                <c:pt idx="4">
                  <c:v>0.688294424781862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1868776"/>
        <c:axId val="2111865672"/>
        <c:axId val="0"/>
      </c:bar3DChart>
      <c:catAx>
        <c:axId val="2111868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1865672"/>
        <c:crosses val="autoZero"/>
        <c:auto val="1"/>
        <c:lblAlgn val="ctr"/>
        <c:lblOffset val="100"/>
        <c:noMultiLvlLbl val="0"/>
      </c:catAx>
      <c:valAx>
        <c:axId val="211186567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186877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851.0</c:v>
                </c:pt>
                <c:pt idx="1">
                  <c:v>861.0</c:v>
                </c:pt>
                <c:pt idx="2">
                  <c:v>908.0</c:v>
                </c:pt>
                <c:pt idx="3">
                  <c:v>924.0</c:v>
                </c:pt>
                <c:pt idx="4">
                  <c:v>914.0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789.0</c:v>
                </c:pt>
                <c:pt idx="1">
                  <c:v>822.0</c:v>
                </c:pt>
                <c:pt idx="2">
                  <c:v>824.0</c:v>
                </c:pt>
                <c:pt idx="3">
                  <c:v>841.0</c:v>
                </c:pt>
                <c:pt idx="4">
                  <c:v>834.0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5253336"/>
        <c:axId val="2115256344"/>
        <c:axId val="0"/>
      </c:bar3DChart>
      <c:catAx>
        <c:axId val="21152533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256344"/>
        <c:crossesAt val="0.0"/>
        <c:auto val="1"/>
        <c:lblAlgn val="ctr"/>
        <c:lblOffset val="100"/>
        <c:noMultiLvlLbl val="0"/>
      </c:catAx>
      <c:valAx>
        <c:axId val="2115256344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253336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0.57</c:v>
                </c:pt>
                <c:pt idx="1">
                  <c:v>0.6</c:v>
                </c:pt>
                <c:pt idx="2">
                  <c:v>0.23</c:v>
                </c:pt>
                <c:pt idx="3">
                  <c:v>0.07</c:v>
                </c:pt>
                <c:pt idx="4">
                  <c:v>0.13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0.31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0.0700000000000001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5312392"/>
        <c:axId val="2115315480"/>
        <c:axId val="0"/>
      </c:bar3DChart>
      <c:catAx>
        <c:axId val="2115312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15315480"/>
        <c:crosses val="autoZero"/>
        <c:auto val="1"/>
        <c:lblAlgn val="ctr"/>
        <c:lblOffset val="100"/>
        <c:noMultiLvlLbl val="0"/>
      </c:catAx>
      <c:valAx>
        <c:axId val="2115315480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31239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0.647</c:v>
                </c:pt>
                <c:pt idx="1">
                  <c:v>0.723</c:v>
                </c:pt>
                <c:pt idx="2">
                  <c:v>0.786</c:v>
                </c:pt>
                <c:pt idx="3">
                  <c:v>0.772</c:v>
                </c:pt>
                <c:pt idx="4">
                  <c:v>0.799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0.569368798353325</c:v>
                </c:pt>
                <c:pt idx="4">
                  <c:v>0.587497658203331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5386072"/>
        <c:axId val="2115389144"/>
        <c:axId val="0"/>
      </c:bar3DChart>
      <c:catAx>
        <c:axId val="211538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389144"/>
        <c:crosses val="autoZero"/>
        <c:auto val="1"/>
        <c:lblAlgn val="ctr"/>
        <c:lblOffset val="100"/>
        <c:noMultiLvlLbl val="0"/>
      </c:catAx>
      <c:valAx>
        <c:axId val="211538914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38607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0.788</c:v>
                </c:pt>
                <c:pt idx="1">
                  <c:v>0.786</c:v>
                </c:pt>
                <c:pt idx="2">
                  <c:v>0.845</c:v>
                </c:pt>
                <c:pt idx="3">
                  <c:v>0.834</c:v>
                </c:pt>
                <c:pt idx="4">
                  <c:v>0.869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0.682756008894222</c:v>
                </c:pt>
                <c:pt idx="4">
                  <c:v>0.688294424781862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5422552"/>
        <c:axId val="2115425640"/>
        <c:axId val="0"/>
      </c:bar3DChart>
      <c:catAx>
        <c:axId val="2115422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425640"/>
        <c:crosses val="autoZero"/>
        <c:auto val="1"/>
        <c:lblAlgn val="ctr"/>
        <c:lblOffset val="100"/>
        <c:noMultiLvlLbl val="0"/>
      </c:catAx>
      <c:valAx>
        <c:axId val="2115425640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42255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876.0</c:v>
                </c:pt>
                <c:pt idx="1">
                  <c:v>886.0</c:v>
                </c:pt>
                <c:pt idx="2">
                  <c:v>910.0</c:v>
                </c:pt>
                <c:pt idx="3">
                  <c:v>903.0</c:v>
                </c:pt>
                <c:pt idx="4">
                  <c:v>918.0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888.0</c:v>
                </c:pt>
                <c:pt idx="1">
                  <c:v>907.0</c:v>
                </c:pt>
                <c:pt idx="2">
                  <c:v>893.0</c:v>
                </c:pt>
                <c:pt idx="3">
                  <c:v>914.0</c:v>
                </c:pt>
                <c:pt idx="4">
                  <c:v>931.0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5462392"/>
        <c:axId val="2115465400"/>
        <c:axId val="0"/>
      </c:bar3DChart>
      <c:catAx>
        <c:axId val="211546239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465400"/>
        <c:crossesAt val="0.0"/>
        <c:auto val="1"/>
        <c:lblAlgn val="ctr"/>
        <c:lblOffset val="100"/>
        <c:noMultiLvlLbl val="0"/>
      </c:catAx>
      <c:valAx>
        <c:axId val="2115465400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462392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0.670000000000002</c:v>
                </c:pt>
                <c:pt idx="1">
                  <c:v>0.18</c:v>
                </c:pt>
                <c:pt idx="2">
                  <c:v>0.1</c:v>
                </c:pt>
                <c:pt idx="3">
                  <c:v>0.07</c:v>
                </c:pt>
                <c:pt idx="4">
                  <c:v>0.34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5515144"/>
        <c:axId val="2115518232"/>
        <c:axId val="0"/>
      </c:bar3DChart>
      <c:catAx>
        <c:axId val="2115515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15518232"/>
        <c:crosses val="autoZero"/>
        <c:auto val="1"/>
        <c:lblAlgn val="ctr"/>
        <c:lblOffset val="100"/>
        <c:noMultiLvlLbl val="0"/>
      </c:catAx>
      <c:valAx>
        <c:axId val="211551823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1551514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7817146195414"/>
          <c:y val="0.0737149005898085"/>
          <c:w val="0.767028166618064"/>
          <c:h val="0.762719113235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0.755</c:v>
                </c:pt>
                <c:pt idx="1">
                  <c:v>0.75</c:v>
                </c:pt>
                <c:pt idx="2">
                  <c:v>0.788</c:v>
                </c:pt>
                <c:pt idx="3">
                  <c:v>0.782</c:v>
                </c:pt>
                <c:pt idx="4">
                  <c:v>0.836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0.474187504300557</c:v>
                </c:pt>
                <c:pt idx="1">
                  <c:v>0.491931416540108</c:v>
                </c:pt>
                <c:pt idx="2">
                  <c:v>0.554563148696364</c:v>
                </c:pt>
                <c:pt idx="3">
                  <c:v>0.569368798353325</c:v>
                </c:pt>
                <c:pt idx="4">
                  <c:v>0.587497658203331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8603032"/>
        <c:axId val="2108606104"/>
        <c:axId val="0"/>
      </c:bar3DChart>
      <c:catAx>
        <c:axId val="2108603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8606104"/>
        <c:crosses val="autoZero"/>
        <c:auto val="1"/>
        <c:lblAlgn val="ctr"/>
        <c:lblOffset val="100"/>
        <c:noMultiLvlLbl val="0"/>
      </c:catAx>
      <c:valAx>
        <c:axId val="210860610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860303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11677837145357"/>
          <c:w val="0.524892157577525"/>
          <c:h val="0.092120516185477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494161527023"/>
          <c:y val="0.0757575757575758"/>
          <c:w val="0.806994264605815"/>
          <c:h val="0.76287300024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0.861</c:v>
                </c:pt>
                <c:pt idx="1">
                  <c:v>0.819</c:v>
                </c:pt>
                <c:pt idx="2">
                  <c:v>0.869</c:v>
                </c:pt>
                <c:pt idx="3">
                  <c:v>0.881</c:v>
                </c:pt>
                <c:pt idx="4">
                  <c:v>0.888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0.594578793305324</c:v>
                </c:pt>
                <c:pt idx="1">
                  <c:v>0.619643471354078</c:v>
                </c:pt>
                <c:pt idx="2">
                  <c:v>0.665224671953344</c:v>
                </c:pt>
                <c:pt idx="3">
                  <c:v>0.682756008894222</c:v>
                </c:pt>
                <c:pt idx="4">
                  <c:v>0.688294424781862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8558328"/>
        <c:axId val="2108550104"/>
        <c:axId val="0"/>
      </c:bar3DChart>
      <c:catAx>
        <c:axId val="2108558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8550104"/>
        <c:crosses val="autoZero"/>
        <c:auto val="1"/>
        <c:lblAlgn val="ctr"/>
        <c:lblOffset val="100"/>
        <c:noMultiLvlLbl val="0"/>
      </c:catAx>
      <c:valAx>
        <c:axId val="2108550104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855832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"/>
          <c:y val="0.101757202224722"/>
          <c:w val="0.494027960046661"/>
          <c:h val="0.0821998812648419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007764654418"/>
          <c:y val="0.064484126984127"/>
          <c:w val="0.820425962379703"/>
          <c:h val="0.7709954224471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910.0</c:v>
                </c:pt>
                <c:pt idx="1">
                  <c:v>894.0</c:v>
                </c:pt>
                <c:pt idx="2">
                  <c:v>925.0</c:v>
                </c:pt>
                <c:pt idx="3">
                  <c:v>924.0</c:v>
                </c:pt>
                <c:pt idx="4">
                  <c:v>931.0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0</c:formatCode>
                <c:ptCount val="5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911.0</c:v>
                </c:pt>
                <c:pt idx="1">
                  <c:v>919.0</c:v>
                </c:pt>
                <c:pt idx="2">
                  <c:v>913.0</c:v>
                </c:pt>
                <c:pt idx="3">
                  <c:v>938.0</c:v>
                </c:pt>
                <c:pt idx="4">
                  <c:v>936.0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9899832"/>
        <c:axId val="2107848920"/>
        <c:axId val="0"/>
      </c:bar3DChart>
      <c:catAx>
        <c:axId val="210989983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7848920"/>
        <c:crossesAt val="0.0"/>
        <c:auto val="1"/>
        <c:lblAlgn val="ctr"/>
        <c:lblOffset val="100"/>
        <c:noMultiLvlLbl val="0"/>
      </c:catAx>
      <c:valAx>
        <c:axId val="2107848920"/>
        <c:scaling>
          <c:orientation val="minMax"/>
          <c:max val="1000.0"/>
          <c:min val="6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9899832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1821127393798"/>
          <c:y val="0.106717519685039"/>
          <c:w val="0.528535408768348"/>
          <c:h val="0.10204115110611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36413056727"/>
          <c:y val="0.0820707070707071"/>
          <c:w val="0.810852289297171"/>
          <c:h val="0.78271427009123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0.71</c:v>
                </c:pt>
                <c:pt idx="1">
                  <c:v>0.18</c:v>
                </c:pt>
                <c:pt idx="2">
                  <c:v>0.1</c:v>
                </c:pt>
                <c:pt idx="3">
                  <c:v>0.07</c:v>
                </c:pt>
                <c:pt idx="4">
                  <c:v>0.34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0.19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0.0800000000000001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9538536"/>
        <c:axId val="2109576712"/>
        <c:axId val="0"/>
      </c:bar3DChart>
      <c:catAx>
        <c:axId val="2109538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109576712"/>
        <c:crosses val="autoZero"/>
        <c:auto val="1"/>
        <c:lblAlgn val="ctr"/>
        <c:lblOffset val="100"/>
        <c:noMultiLvlLbl val="0"/>
      </c:catAx>
      <c:valAx>
        <c:axId val="2109576712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953853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"/>
          <c:y val="0.0793650793650794"/>
          <c:w val="0.413888888888891"/>
          <c:h val="0.29407613110861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62B0816-7885-5E42-ACB4-B0449A794EEB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024E76E-4AE5-F749-BD5F-35CEEBBC2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4" Type="http://schemas.openxmlformats.org/officeDocument/2006/relationships/chart" Target="../charts/chart10.xml"/><Relationship Id="rId5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4" Type="http://schemas.openxmlformats.org/officeDocument/2006/relationships/chart" Target="../charts/chart14.xml"/><Relationship Id="rId5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4" Type="http://schemas.openxmlformats.org/officeDocument/2006/relationships/chart" Target="../charts/chart18.xml"/><Relationship Id="rId5" Type="http://schemas.openxmlformats.org/officeDocument/2006/relationships/chart" Target="../charts/chart19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4" Type="http://schemas.openxmlformats.org/officeDocument/2006/relationships/chart" Target="../charts/chart22.xml"/><Relationship Id="rId5" Type="http://schemas.openxmlformats.org/officeDocument/2006/relationships/chart" Target="../charts/chart23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4" Type="http://schemas.openxmlformats.org/officeDocument/2006/relationships/chart" Target="../charts/chart26.xml"/><Relationship Id="rId5" Type="http://schemas.openxmlformats.org/officeDocument/2006/relationships/chart" Target="../charts/chart27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4" Type="http://schemas.openxmlformats.org/officeDocument/2006/relationships/chart" Target="../charts/chart30.xml"/><Relationship Id="rId5" Type="http://schemas.openxmlformats.org/officeDocument/2006/relationships/chart" Target="../charts/chart31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4" Type="http://schemas.openxmlformats.org/officeDocument/2006/relationships/chart" Target="../charts/chart34.xml"/><Relationship Id="rId5" Type="http://schemas.openxmlformats.org/officeDocument/2006/relationships/chart" Target="../charts/chart35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4" Type="http://schemas.openxmlformats.org/officeDocument/2006/relationships/chart" Target="../charts/chart38.xml"/><Relationship Id="rId5" Type="http://schemas.openxmlformats.org/officeDocument/2006/relationships/chart" Target="../charts/chart39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4" Type="http://schemas.openxmlformats.org/officeDocument/2006/relationships/chart" Target="../charts/chart42.xml"/><Relationship Id="rId5" Type="http://schemas.openxmlformats.org/officeDocument/2006/relationships/chart" Target="../charts/chart43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4" Type="http://schemas.openxmlformats.org/officeDocument/2006/relationships/chart" Target="../charts/chart46.xml"/><Relationship Id="rId5" Type="http://schemas.openxmlformats.org/officeDocument/2006/relationships/chart" Target="../charts/chart47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4" Type="http://schemas.openxmlformats.org/officeDocument/2006/relationships/chart" Target="../charts/chart50.xml"/><Relationship Id="rId5" Type="http://schemas.openxmlformats.org/officeDocument/2006/relationships/chart" Target="../charts/chart51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588518"/>
            <a:ext cx="7772400" cy="1470025"/>
          </a:xfrm>
        </p:spPr>
        <p:txBody>
          <a:bodyPr/>
          <a:lstStyle/>
          <a:p>
            <a:r>
              <a:rPr lang="en-US" dirty="0" smtClean="0"/>
              <a:t>Point loma cluster </a:t>
            </a:r>
            <a:br>
              <a:rPr lang="en-US" dirty="0" smtClean="0"/>
            </a:br>
            <a:r>
              <a:rPr lang="en-US" dirty="0" smtClean="0"/>
              <a:t>overview 2011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7143" t="10705" r="28090" b="55133"/>
          <a:stretch/>
        </p:blipFill>
        <p:spPr bwMode="auto">
          <a:xfrm>
            <a:off x="2374300" y="4018400"/>
            <a:ext cx="4430543" cy="21143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6798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65705201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08561698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098108129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18004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Cluster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Cluster 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>
            <a:spLocks noChangeAspect="1"/>
          </p:cNvSpPr>
          <p:nvPr/>
        </p:nvSpPr>
        <p:spPr>
          <a:xfrm>
            <a:off x="163054" y="846279"/>
            <a:ext cx="1684627" cy="584775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en-US" sz="1100" b="1" dirty="0">
              <a:solidFill>
                <a:srgbClr val="DC9E1F"/>
              </a:solidFill>
            </a:endParaRPr>
          </a:p>
          <a:p>
            <a:r>
              <a:rPr lang="en-US" sz="1100" dirty="0" smtClean="0">
                <a:solidFill>
                  <a:srgbClr val="FFFFFF"/>
                </a:solidFill>
              </a:rPr>
              <a:t>Schools:	</a:t>
            </a:r>
            <a:r>
              <a:rPr lang="en-US" sz="1100" dirty="0" smtClean="0">
                <a:solidFill>
                  <a:srgbClr val="DC9E1F"/>
                </a:solidFill>
              </a:rPr>
              <a:t>	10</a:t>
            </a:r>
          </a:p>
          <a:p>
            <a:endParaRPr lang="en-US" sz="1100" b="1" dirty="0" smtClean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6,423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7,212</a:t>
            </a:r>
          </a:p>
          <a:p>
            <a:r>
              <a:rPr lang="en-US" sz="1100" dirty="0" smtClean="0"/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-12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Teachers:	</a:t>
            </a:r>
            <a:endParaRPr lang="en-US" sz="1100" dirty="0" smtClean="0">
              <a:solidFill>
                <a:schemeClr val="tx2"/>
              </a:solidFill>
            </a:endParaRP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70.7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722,035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$5,760</a:t>
            </a:r>
          </a:p>
          <a:p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>
                <a:solidFill>
                  <a:srgbClr val="DC9E1F"/>
                </a:solidFill>
              </a:rPr>
              <a:t>Cluster Demographics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White</a:t>
            </a:r>
            <a:r>
              <a:rPr lang="en-US" sz="1100" dirty="0" smtClean="0">
                <a:solidFill>
                  <a:srgbClr val="DC9E1F"/>
                </a:solidFill>
              </a:rPr>
              <a:t>		48%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Hispanic	</a:t>
            </a:r>
            <a:r>
              <a:rPr lang="en-US" sz="1100" dirty="0" smtClean="0">
                <a:solidFill>
                  <a:srgbClr val="DC9E1F"/>
                </a:solidFill>
              </a:rPr>
              <a:t>	37%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African Am.</a:t>
            </a:r>
            <a:r>
              <a:rPr lang="en-US" sz="1100" dirty="0" smtClean="0">
                <a:solidFill>
                  <a:srgbClr val="DC9E1F"/>
                </a:solidFill>
              </a:rPr>
              <a:t>	 6%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Other</a:t>
            </a:r>
            <a:r>
              <a:rPr lang="en-US" sz="1100" dirty="0" smtClean="0">
                <a:solidFill>
                  <a:srgbClr val="DC9E1F"/>
                </a:solidFill>
              </a:rPr>
              <a:t>		 9%	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dirty="0" smtClean="0">
                <a:solidFill>
                  <a:srgbClr val="FFFFFF"/>
                </a:solidFill>
              </a:rPr>
              <a:t>Free/Red. Lu.</a:t>
            </a:r>
            <a:r>
              <a:rPr lang="en-US" sz="1100" dirty="0" smtClean="0">
                <a:solidFill>
                  <a:srgbClr val="DC9E1F"/>
                </a:solidFill>
              </a:rPr>
              <a:t>	44%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Eng. LL</a:t>
            </a:r>
            <a:r>
              <a:rPr lang="en-US" sz="1100" dirty="0" smtClean="0">
                <a:solidFill>
                  <a:srgbClr val="DC9E1F"/>
                </a:solidFill>
              </a:rPr>
              <a:t>		14%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Students w/Dis.</a:t>
            </a:r>
            <a:r>
              <a:rPr lang="en-US" sz="1100" dirty="0" smtClean="0">
                <a:solidFill>
                  <a:srgbClr val="DC9E1F"/>
                </a:solidFill>
              </a:rPr>
              <a:t>	10%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Gate</a:t>
            </a:r>
            <a:r>
              <a:rPr lang="en-US" sz="1100" dirty="0" smtClean="0">
                <a:solidFill>
                  <a:srgbClr val="DC9E1F"/>
                </a:solidFill>
              </a:rPr>
              <a:t>		32%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Cluster Proficiency</a:t>
            </a:r>
          </a:p>
          <a:p>
            <a:r>
              <a:rPr lang="en-US" sz="1100" dirty="0" smtClean="0"/>
              <a:t>English		</a:t>
            </a:r>
            <a:r>
              <a:rPr lang="en-US" sz="1100" dirty="0" smtClean="0">
                <a:solidFill>
                  <a:schemeClr val="tx2"/>
                </a:solidFill>
              </a:rPr>
              <a:t>70%</a:t>
            </a:r>
          </a:p>
          <a:p>
            <a:r>
              <a:rPr lang="en-US" sz="1100" dirty="0" smtClean="0"/>
              <a:t>Math		</a:t>
            </a:r>
            <a:r>
              <a:rPr lang="en-US" sz="1100" dirty="0" smtClean="0">
                <a:solidFill>
                  <a:srgbClr val="DC9E1F"/>
                </a:solidFill>
              </a:rPr>
              <a:t>56%</a:t>
            </a:r>
          </a:p>
          <a:p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Point Loma High School</a:t>
            </a:r>
          </a:p>
          <a:p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Grad. Rate</a:t>
            </a:r>
            <a:r>
              <a:rPr lang="en-US" sz="1100" dirty="0" smtClean="0">
                <a:solidFill>
                  <a:srgbClr val="DC9E1F"/>
                </a:solidFill>
              </a:rPr>
              <a:t>	97%</a:t>
            </a:r>
            <a:endParaRPr lang="en-US" sz="1100" dirty="0" smtClean="0"/>
          </a:p>
          <a:p>
            <a:r>
              <a:rPr lang="en-US" sz="1100" dirty="0" smtClean="0"/>
              <a:t>% Met</a:t>
            </a:r>
          </a:p>
          <a:p>
            <a:r>
              <a:rPr lang="en-US" sz="1100" dirty="0" smtClean="0"/>
              <a:t>UC / CSU Req.</a:t>
            </a:r>
            <a:r>
              <a:rPr lang="en-US" sz="1100" dirty="0" smtClean="0">
                <a:solidFill>
                  <a:srgbClr val="DC9E1F"/>
                </a:solidFill>
              </a:rPr>
              <a:t>	42%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982678574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5486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Cluster Boundary:</a:t>
            </a:r>
            <a:r>
              <a:rPr lang="en-US" sz="1100" dirty="0"/>
              <a:t> </a:t>
            </a:r>
            <a:r>
              <a:rPr lang="en-US" sz="1100" dirty="0" smtClean="0"/>
              <a:t>  74.3%</a:t>
            </a:r>
          </a:p>
          <a:p>
            <a:endParaRPr lang="en-US" sz="1100" dirty="0" smtClean="0"/>
          </a:p>
          <a:p>
            <a:r>
              <a:rPr lang="en-US" sz="1100" dirty="0" smtClean="0"/>
              <a:t>Outside Custer:       25.7%</a:t>
            </a:r>
          </a:p>
        </p:txBody>
      </p:sp>
    </p:spTree>
    <p:extLst>
      <p:ext uri="{BB962C8B-B14F-4D97-AF65-F5344CB8AC3E}">
        <p14:creationId xmlns:p14="http://schemas.microsoft.com/office/powerpoint/2010/main" val="1090413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069382005"/>
              </p:ext>
            </p:extLst>
          </p:nvPr>
        </p:nvGraphicFramePr>
        <p:xfrm>
          <a:off x="772160" y="883920"/>
          <a:ext cx="7599680" cy="407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68423" y="5128296"/>
            <a:ext cx="1285704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 K-4 </a:t>
            </a:r>
          </a:p>
          <a:p>
            <a:r>
              <a:rPr lang="en-US" sz="1200" dirty="0" smtClean="0"/>
              <a:t>English       59%</a:t>
            </a:r>
          </a:p>
          <a:p>
            <a:r>
              <a:rPr lang="en-US" sz="1200" dirty="0" smtClean="0"/>
              <a:t>Math	      69%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4023" y="5128296"/>
            <a:ext cx="1236637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5-6</a:t>
            </a:r>
          </a:p>
          <a:p>
            <a:r>
              <a:rPr lang="en-US" sz="1200" dirty="0" smtClean="0"/>
              <a:t>English       62%</a:t>
            </a:r>
          </a:p>
          <a:p>
            <a:r>
              <a:rPr lang="en-US" sz="1200" dirty="0" smtClean="0"/>
              <a:t>Math	      60%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99303" y="5128296"/>
            <a:ext cx="1236637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7-8</a:t>
            </a:r>
          </a:p>
          <a:p>
            <a:r>
              <a:rPr lang="en-US" sz="1200" dirty="0" smtClean="0"/>
              <a:t>English       61%</a:t>
            </a:r>
          </a:p>
          <a:p>
            <a:r>
              <a:rPr lang="en-US" sz="1200" dirty="0" smtClean="0"/>
              <a:t>Math	      48%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4103" y="5118136"/>
            <a:ext cx="130681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9-12</a:t>
            </a:r>
          </a:p>
          <a:p>
            <a:r>
              <a:rPr lang="en-US" sz="1200" dirty="0" smtClean="0"/>
              <a:t>English       53%</a:t>
            </a:r>
          </a:p>
          <a:p>
            <a:r>
              <a:rPr lang="en-US" sz="1200" dirty="0" smtClean="0"/>
              <a:t>Math	      24%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72080" y="6114535"/>
            <a:ext cx="412266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tx2"/>
                </a:solidFill>
              </a:rPr>
              <a:t>Cluster Proficiency Rates: 	</a:t>
            </a:r>
            <a:r>
              <a:rPr lang="en-US" sz="1300" dirty="0" smtClean="0"/>
              <a:t>70% in English  /   56% in </a:t>
            </a:r>
            <a:r>
              <a:rPr lang="en-US" sz="1300" dirty="0" smtClean="0"/>
              <a:t>Math</a:t>
            </a:r>
          </a:p>
          <a:p>
            <a:endParaRPr lang="en-US" sz="600" dirty="0" smtClean="0">
              <a:solidFill>
                <a:schemeClr val="tx2"/>
              </a:solidFill>
            </a:endParaRPr>
          </a:p>
          <a:p>
            <a:r>
              <a:rPr lang="en-US" sz="1300" dirty="0" smtClean="0">
                <a:solidFill>
                  <a:schemeClr val="tx2"/>
                </a:solidFill>
              </a:rPr>
              <a:t>District Proficiency Rates:	</a:t>
            </a:r>
            <a:r>
              <a:rPr lang="en-US" sz="1300" dirty="0" smtClean="0">
                <a:solidFill>
                  <a:srgbClr val="FFFFFF"/>
                </a:solidFill>
              </a:rPr>
              <a:t>58% in English  /   50% in Math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18004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Cluster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Proficiency 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6960" y="609600"/>
            <a:ext cx="46375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% of Students Proficient in English Language Arts and Math </a:t>
            </a:r>
            <a:endParaRPr lang="en-US" sz="1600" dirty="0"/>
          </a:p>
        </p:txBody>
      </p:sp>
      <p:sp>
        <p:nvSpPr>
          <p:cNvPr id="2" name="Right Arrow 1"/>
          <p:cNvSpPr/>
          <p:nvPr/>
        </p:nvSpPr>
        <p:spPr>
          <a:xfrm>
            <a:off x="1118067" y="5264953"/>
            <a:ext cx="499331" cy="434382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0522" y="5167271"/>
            <a:ext cx="8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District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Average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26205714"/>
              </p:ext>
            </p:extLst>
          </p:nvPr>
        </p:nvGraphicFramePr>
        <p:xfrm>
          <a:off x="405715" y="1789210"/>
          <a:ext cx="8246578" cy="4146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2015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Cluster</a:t>
            </a:r>
          </a:p>
          <a:p>
            <a:r>
              <a:rPr lang="en-US" dirty="0" smtClean="0"/>
              <a:t>Proficiency By School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04357" y="899101"/>
            <a:ext cx="20791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Proficiency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English Language Arts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Elementary Schools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72794" y="3774601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5334" y="3706526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4334" y="3506166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43334" y="3376358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59974" y="3308283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922738" y="2268705"/>
            <a:ext cx="587422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69846" y="2118225"/>
            <a:ext cx="1855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= District Average Grades K-4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28677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29479414"/>
              </p:ext>
            </p:extLst>
          </p:nvPr>
        </p:nvGraphicFramePr>
        <p:xfrm>
          <a:off x="405715" y="1789210"/>
          <a:ext cx="8246578" cy="4146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2015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Cluster</a:t>
            </a:r>
          </a:p>
          <a:p>
            <a:r>
              <a:rPr lang="en-US" dirty="0" smtClean="0"/>
              <a:t>Proficiency By School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772794" y="3395384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5334" y="3247938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4334" y="3056397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43334" y="3041236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59974" y="3017256"/>
            <a:ext cx="1128943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22738" y="2268705"/>
            <a:ext cx="587422" cy="8819"/>
          </a:xfrm>
          <a:prstGeom prst="line">
            <a:avLst/>
          </a:prstGeom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69846" y="2118225"/>
            <a:ext cx="1855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= District Average Grades K-4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809854" y="899101"/>
            <a:ext cx="18681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Proficiency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Math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Elementary Schools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183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36721773"/>
              </p:ext>
            </p:extLst>
          </p:nvPr>
        </p:nvGraphicFramePr>
        <p:xfrm>
          <a:off x="387943" y="1749439"/>
          <a:ext cx="3814128" cy="387095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34772"/>
                <a:gridCol w="697749"/>
                <a:gridCol w="976848"/>
                <a:gridCol w="1004759"/>
              </a:tblGrid>
              <a:tr h="246057"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School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#</a:t>
                      </a:r>
                    </a:p>
                    <a:p>
                      <a:pPr algn="ctr"/>
                      <a:r>
                        <a:rPr lang="en-US" sz="1400" dirty="0" smtClean="0"/>
                        <a:t>Tested</a:t>
                      </a:r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#</a:t>
                      </a:r>
                    </a:p>
                    <a:p>
                      <a:pPr algn="ctr"/>
                      <a:r>
                        <a:rPr lang="en-US" sz="1400" dirty="0" smtClean="0"/>
                        <a:t>Proficient</a:t>
                      </a:r>
                      <a:endParaRPr lang="en-US" sz="1400" dirty="0"/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Sunset</a:t>
                      </a:r>
                      <a:r>
                        <a:rPr lang="en-US" sz="1400" baseline="0" dirty="0" smtClean="0"/>
                        <a:t> View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250</a:t>
                      </a:r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209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84%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Silver</a:t>
                      </a:r>
                      <a:r>
                        <a:rPr lang="en-US" sz="1400" baseline="0" dirty="0" smtClean="0"/>
                        <a:t> Gate</a:t>
                      </a:r>
                      <a:endParaRPr lang="en-US" sz="1400" dirty="0" smtClean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298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Ocean</a:t>
                      </a:r>
                      <a:r>
                        <a:rPr lang="en-US" sz="1400" baseline="0" dirty="0" smtClean="0"/>
                        <a:t> Beach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Loma</a:t>
                      </a:r>
                      <a:r>
                        <a:rPr lang="en-US" sz="1400" baseline="0" dirty="0" smtClean="0"/>
                        <a:t> Portal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Dana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Correia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581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Barnard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</a:t>
                      </a:r>
                      <a:r>
                        <a:rPr lang="en-US" sz="1400" baseline="0" dirty="0" smtClean="0"/>
                        <a:t> Loma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1,439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62%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Dewey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57%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Cabrillo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113</a:t>
                      </a:r>
                      <a:endParaRPr lang="en-US" sz="1400" dirty="0"/>
                    </a:p>
                  </a:txBody>
                  <a:tcPr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54</a:t>
                      </a:r>
                      <a:endParaRPr lang="en-US" sz="1400" dirty="0"/>
                    </a:p>
                  </a:txBody>
                  <a:tcPr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48%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Cluster</a:t>
                      </a:r>
                      <a:endParaRPr lang="en-US" sz="1400" b="1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4,404</a:t>
                      </a:r>
                      <a:endParaRPr lang="en-US" sz="1400" b="1" dirty="0"/>
                    </a:p>
                  </a:txBody>
                  <a:tcP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3,083</a:t>
                      </a:r>
                      <a:endParaRPr lang="en-US" sz="1400" b="1" dirty="0"/>
                    </a:p>
                  </a:txBody>
                  <a:tcP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70%</a:t>
                      </a:r>
                      <a:endParaRPr lang="en-US" sz="1400" b="1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400056"/>
              </p:ext>
            </p:extLst>
          </p:nvPr>
        </p:nvGraphicFramePr>
        <p:xfrm>
          <a:off x="4812217" y="1749439"/>
          <a:ext cx="3814128" cy="387095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34772"/>
                <a:gridCol w="697749"/>
                <a:gridCol w="976848"/>
                <a:gridCol w="1004759"/>
              </a:tblGrid>
              <a:tr h="246057"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School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#</a:t>
                      </a:r>
                      <a:r>
                        <a:rPr lang="en-US" sz="1400" baseline="0" dirty="0" smtClean="0"/>
                        <a:t> Tested</a:t>
                      </a:r>
                      <a:endParaRPr lang="en-US" sz="1400" dirty="0" smtClean="0"/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#</a:t>
                      </a:r>
                    </a:p>
                    <a:p>
                      <a:pPr algn="ctr"/>
                      <a:r>
                        <a:rPr lang="en-US" sz="1400" dirty="0" smtClean="0"/>
                        <a:t>Proficient</a:t>
                      </a:r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Sunset</a:t>
                      </a:r>
                      <a:r>
                        <a:rPr lang="en-US" sz="1400" baseline="0" dirty="0" smtClean="0"/>
                        <a:t> View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251</a:t>
                      </a:r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223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89%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Silver</a:t>
                      </a:r>
                      <a:r>
                        <a:rPr lang="en-US" sz="1400" baseline="0" dirty="0" smtClean="0"/>
                        <a:t> Gate</a:t>
                      </a:r>
                      <a:endParaRPr lang="en-US" sz="1400" dirty="0" smtClean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Ocean</a:t>
                      </a:r>
                      <a:r>
                        <a:rPr lang="en-US" sz="1400" baseline="0" dirty="0" smtClean="0"/>
                        <a:t> Beach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Loma</a:t>
                      </a:r>
                      <a:r>
                        <a:rPr lang="en-US" sz="1400" baseline="0" dirty="0" smtClean="0"/>
                        <a:t> Portal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Dewey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Barnard</a:t>
                      </a:r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Correia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Dana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476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64%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Cabrillo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60%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</a:t>
                      </a:r>
                      <a:r>
                        <a:rPr lang="en-US" sz="1400" baseline="0" dirty="0" smtClean="0"/>
                        <a:t> Loma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1,388</a:t>
                      </a:r>
                      <a:endParaRPr lang="en-US" sz="1400" dirty="0"/>
                    </a:p>
                  </a:txBody>
                  <a:tcPr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286</a:t>
                      </a:r>
                      <a:endParaRPr lang="en-US" sz="1400" dirty="0"/>
                    </a:p>
                  </a:txBody>
                  <a:tcPr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21%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Cluster</a:t>
                      </a:r>
                      <a:endParaRPr lang="en-US" sz="1400" b="1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4,375</a:t>
                      </a:r>
                      <a:endParaRPr lang="en-US" sz="1400" b="1" dirty="0"/>
                    </a:p>
                  </a:txBody>
                  <a:tcP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2,441</a:t>
                      </a:r>
                      <a:endParaRPr lang="en-US" sz="1400" b="1" dirty="0"/>
                    </a:p>
                  </a:txBody>
                  <a:tcP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56%</a:t>
                      </a:r>
                      <a:endParaRPr lang="en-US" sz="1400" b="1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0"/>
            <a:ext cx="2015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Cluster</a:t>
            </a:r>
          </a:p>
          <a:p>
            <a:r>
              <a:rPr lang="en-US" dirty="0" smtClean="0"/>
              <a:t>Proficiency By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4172" y="1160248"/>
            <a:ext cx="20109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DC9E1F"/>
                </a:solidFill>
              </a:rPr>
              <a:t>English Language Arts</a:t>
            </a:r>
          </a:p>
          <a:p>
            <a:pPr algn="ctr"/>
            <a:r>
              <a:rPr lang="en-US" sz="1400" dirty="0" smtClean="0">
                <a:solidFill>
                  <a:srgbClr val="DC9E1F"/>
                </a:solidFill>
              </a:rPr>
              <a:t>Sorted by Highest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3399" y="1164700"/>
            <a:ext cx="15268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DC9E1F"/>
                </a:solidFill>
              </a:rPr>
              <a:t>Math</a:t>
            </a:r>
          </a:p>
          <a:p>
            <a:pPr algn="ctr"/>
            <a:r>
              <a:rPr lang="en-US" sz="1400" dirty="0" smtClean="0">
                <a:solidFill>
                  <a:srgbClr val="DC9E1F"/>
                </a:solidFill>
              </a:rPr>
              <a:t>Sorted by Highest 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8047" y="790916"/>
            <a:ext cx="256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Proficiency Rates By School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71233" y="6093832"/>
            <a:ext cx="1285704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 K-4 </a:t>
            </a:r>
          </a:p>
          <a:p>
            <a:r>
              <a:rPr lang="en-US" sz="1200" dirty="0" smtClean="0"/>
              <a:t>English       59%</a:t>
            </a:r>
          </a:p>
          <a:p>
            <a:r>
              <a:rPr lang="en-US" sz="1200" dirty="0" smtClean="0"/>
              <a:t>Math	      69%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96833" y="6093832"/>
            <a:ext cx="1236637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5-6</a:t>
            </a:r>
          </a:p>
          <a:p>
            <a:r>
              <a:rPr lang="en-US" sz="1200" dirty="0" smtClean="0"/>
              <a:t>English       62%</a:t>
            </a:r>
          </a:p>
          <a:p>
            <a:r>
              <a:rPr lang="en-US" sz="1200" dirty="0" smtClean="0"/>
              <a:t>Math	      60%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02113" y="6093832"/>
            <a:ext cx="1236637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7-8</a:t>
            </a:r>
          </a:p>
          <a:p>
            <a:r>
              <a:rPr lang="en-US" sz="1200" dirty="0" smtClean="0"/>
              <a:t>English       61%</a:t>
            </a:r>
          </a:p>
          <a:p>
            <a:r>
              <a:rPr lang="en-US" sz="1200" dirty="0" smtClean="0"/>
              <a:t>Math	      48%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76913" y="6083672"/>
            <a:ext cx="130681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District Grades 9-12</a:t>
            </a:r>
          </a:p>
          <a:p>
            <a:r>
              <a:rPr lang="en-US" sz="1200" dirty="0" smtClean="0"/>
              <a:t>English       53%</a:t>
            </a:r>
          </a:p>
          <a:p>
            <a:r>
              <a:rPr lang="en-US" sz="1200" dirty="0" smtClean="0"/>
              <a:t>Math	      24%</a:t>
            </a:r>
          </a:p>
        </p:txBody>
      </p:sp>
      <p:sp>
        <p:nvSpPr>
          <p:cNvPr id="5" name="Striped Right Arrow 4"/>
          <p:cNvSpPr/>
          <p:nvPr/>
        </p:nvSpPr>
        <p:spPr>
          <a:xfrm>
            <a:off x="1738015" y="6250797"/>
            <a:ext cx="579495" cy="32055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75613" y="6169796"/>
            <a:ext cx="1330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District Wide</a:t>
            </a:r>
          </a:p>
          <a:p>
            <a:r>
              <a:rPr lang="en-US" sz="1400" dirty="0" smtClean="0"/>
              <a:t>Proficiency Rates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52249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10900963"/>
              </p:ext>
            </p:extLst>
          </p:nvPr>
        </p:nvGraphicFramePr>
        <p:xfrm>
          <a:off x="387943" y="1700123"/>
          <a:ext cx="3814128" cy="356615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34772"/>
                <a:gridCol w="697749"/>
                <a:gridCol w="976848"/>
                <a:gridCol w="1004759"/>
              </a:tblGrid>
              <a:tr h="246057"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School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API</a:t>
                      </a:r>
                      <a:endParaRPr lang="en-US" sz="1400" dirty="0"/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Similar Schools</a:t>
                      </a:r>
                      <a:endParaRPr lang="en-US" sz="1400" dirty="0"/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Difference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Sunset</a:t>
                      </a:r>
                      <a:r>
                        <a:rPr lang="en-US" sz="1400" baseline="0" dirty="0" smtClean="0"/>
                        <a:t> View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931</a:t>
                      </a:r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936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(5)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Silver</a:t>
                      </a:r>
                      <a:r>
                        <a:rPr lang="en-US" sz="1400" baseline="0" dirty="0" smtClean="0"/>
                        <a:t> Gate</a:t>
                      </a:r>
                      <a:endParaRPr lang="en-US" sz="1400" dirty="0" smtClean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(13)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Ocean</a:t>
                      </a:r>
                      <a:r>
                        <a:rPr lang="en-US" sz="1400" baseline="0" dirty="0" smtClean="0"/>
                        <a:t> Beach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Loma</a:t>
                      </a:r>
                      <a:r>
                        <a:rPr lang="en-US" sz="1400" baseline="0" dirty="0" smtClean="0"/>
                        <a:t> Portal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Dana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(1)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Correia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Dewey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Barnard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Cabrillo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(16)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</a:t>
                      </a:r>
                      <a:r>
                        <a:rPr lang="en-US" sz="1400" baseline="0" dirty="0" smtClean="0"/>
                        <a:t> Loma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778</a:t>
                      </a:r>
                      <a:endParaRPr lang="en-US" sz="1400" dirty="0"/>
                    </a:p>
                  </a:txBody>
                  <a:tcPr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785</a:t>
                      </a:r>
                      <a:endParaRPr lang="en-US" sz="1400" dirty="0"/>
                    </a:p>
                  </a:txBody>
                  <a:tcPr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(7)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558935"/>
              </p:ext>
            </p:extLst>
          </p:nvPr>
        </p:nvGraphicFramePr>
        <p:xfrm>
          <a:off x="4812217" y="1700123"/>
          <a:ext cx="3814128" cy="356615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34772"/>
                <a:gridCol w="697749"/>
                <a:gridCol w="976848"/>
                <a:gridCol w="1004759"/>
              </a:tblGrid>
              <a:tr h="246057"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School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API</a:t>
                      </a:r>
                      <a:endParaRPr lang="en-US" sz="1400" dirty="0"/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Similar Schools</a:t>
                      </a:r>
                      <a:endParaRPr lang="en-US" sz="1400" dirty="0"/>
                    </a:p>
                  </a:txBody>
                  <a:tcP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Difference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Ocean</a:t>
                      </a:r>
                      <a:r>
                        <a:rPr lang="en-US" sz="1400" baseline="0" dirty="0" smtClean="0"/>
                        <a:t> Beach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914</a:t>
                      </a:r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834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6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Barnard</a:t>
                      </a:r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Dewey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Correia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Loma Portal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Dana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(1)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Sunset View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(5)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 Loma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(7)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Silver Gate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(13)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60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Cabrillo</a:t>
                      </a:r>
                      <a:endParaRPr lang="en-US" sz="1400" dirty="0"/>
                    </a:p>
                  </a:txBody>
                  <a:tcPr>
                    <a:lnL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801</a:t>
                      </a:r>
                      <a:endParaRPr lang="en-US" sz="1400" dirty="0"/>
                    </a:p>
                  </a:txBody>
                  <a:tcPr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817</a:t>
                      </a:r>
                      <a:endParaRPr lang="en-US" sz="1400" dirty="0"/>
                    </a:p>
                  </a:txBody>
                  <a:tcPr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(16)</a:t>
                      </a:r>
                      <a:endParaRPr lang="en-US" sz="1400" dirty="0"/>
                    </a:p>
                  </a:txBody>
                  <a:tcPr>
                    <a:lnR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1F2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0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Cluster</a:t>
            </a:r>
          </a:p>
          <a:p>
            <a:r>
              <a:rPr lang="en-US" dirty="0" smtClean="0"/>
              <a:t>API By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45249" y="1024629"/>
            <a:ext cx="20995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DC9E1F"/>
                </a:solidFill>
              </a:rPr>
              <a:t>API Scores</a:t>
            </a:r>
          </a:p>
          <a:p>
            <a:pPr algn="ctr"/>
            <a:r>
              <a:rPr lang="en-US" sz="1400" dirty="0" smtClean="0">
                <a:solidFill>
                  <a:srgbClr val="DC9E1F"/>
                </a:solidFill>
              </a:rPr>
              <a:t>Sorted High to Low in Cluster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51121" y="1024629"/>
            <a:ext cx="31363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DC9E1F"/>
                </a:solidFill>
              </a:rPr>
              <a:t>API Scores</a:t>
            </a:r>
          </a:p>
          <a:p>
            <a:pPr algn="ctr"/>
            <a:r>
              <a:rPr lang="en-US" sz="1400" dirty="0" smtClean="0">
                <a:solidFill>
                  <a:srgbClr val="DC9E1F"/>
                </a:solidFill>
              </a:rPr>
              <a:t>Sorted Compared To Similar Schools in State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5745" y="6194625"/>
            <a:ext cx="88268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The similar schools rank indicates the decile rank of a school's API compared with the APIs of 100 other schools with similar demographic </a:t>
            </a:r>
            <a:r>
              <a:rPr lang="en-US" sz="1100" dirty="0" smtClean="0"/>
              <a:t>characteristics in state of California. </a:t>
            </a:r>
            <a:r>
              <a:rPr lang="en-US" sz="1100" dirty="0"/>
              <a:t>The similar schools ranks allow schools to look at their academic performance compared to other schools with some of the same opportunities and challenges.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22727" y="5440707"/>
            <a:ext cx="2513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API = Academic Performance Index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56069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800946988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65800671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38003060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76675472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2154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High School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School 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1,994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2,054</a:t>
            </a:r>
          </a:p>
          <a:p>
            <a:r>
              <a:rPr lang="en-US" sz="1100" dirty="0" smtClean="0"/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9 -12</a:t>
            </a:r>
          </a:p>
          <a:p>
            <a:r>
              <a:rPr lang="en-US" sz="1100" dirty="0" smtClean="0"/>
              <a:t>Land Acres:	</a:t>
            </a:r>
            <a:r>
              <a:rPr lang="en-US" sz="1100" dirty="0">
                <a:solidFill>
                  <a:srgbClr val="DC9E1F"/>
                </a:solidFill>
              </a:rPr>
              <a:t>6</a:t>
            </a:r>
            <a:r>
              <a:rPr lang="en-US" sz="1100" dirty="0" smtClean="0">
                <a:solidFill>
                  <a:srgbClr val="DC9E1F"/>
                </a:solidFill>
              </a:rPr>
              <a:t>.7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230,591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$5,225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475</a:t>
            </a:r>
          </a:p>
          <a:p>
            <a:r>
              <a:rPr lang="en-US" sz="1100" dirty="0" smtClean="0"/>
              <a:t>X Cutoff	(2,300)	</a:t>
            </a:r>
            <a:r>
              <a:rPr lang="en-US" sz="1100" dirty="0" smtClean="0">
                <a:solidFill>
                  <a:schemeClr val="tx2"/>
                </a:solidFill>
              </a:rPr>
              <a:t>$   673 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778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785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844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714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702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826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859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716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620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564</a:t>
            </a:r>
          </a:p>
          <a:p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68.3%</a:t>
            </a:r>
          </a:p>
          <a:p>
            <a:r>
              <a:rPr lang="en-US" sz="1100" dirty="0" smtClean="0"/>
              <a:t>Cluster Boundary:   ------%</a:t>
            </a:r>
          </a:p>
          <a:p>
            <a:r>
              <a:rPr lang="en-US" sz="1100" dirty="0" smtClean="0"/>
              <a:t>Outside Custer:       31.7%</a:t>
            </a:r>
          </a:p>
        </p:txBody>
      </p:sp>
    </p:spTree>
    <p:extLst>
      <p:ext uri="{BB962C8B-B14F-4D97-AF65-F5344CB8AC3E}">
        <p14:creationId xmlns:p14="http://schemas.microsoft.com/office/powerpoint/2010/main" val="32579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88333266"/>
              </p:ext>
            </p:extLst>
          </p:nvPr>
        </p:nvGraphicFramePr>
        <p:xfrm>
          <a:off x="548629" y="410090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630535314"/>
              </p:ext>
            </p:extLst>
          </p:nvPr>
        </p:nvGraphicFramePr>
        <p:xfrm>
          <a:off x="4567643" y="410090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962767267"/>
              </p:ext>
            </p:extLst>
          </p:nvPr>
        </p:nvGraphicFramePr>
        <p:xfrm>
          <a:off x="4567643" y="87017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56594737"/>
              </p:ext>
            </p:extLst>
          </p:nvPr>
        </p:nvGraphicFramePr>
        <p:xfrm>
          <a:off x="548629" y="87017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2154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High School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School 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2684" y="3860893"/>
            <a:ext cx="134338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SAT Participation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90631" y="3860893"/>
            <a:ext cx="213270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Advanced Placement Courses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1986" y="593174"/>
            <a:ext cx="20699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UC  / CSU Qualified Students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3767" y="593174"/>
            <a:ext cx="92121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SAT Scores</a:t>
            </a:r>
          </a:p>
        </p:txBody>
      </p:sp>
    </p:spTree>
    <p:extLst>
      <p:ext uri="{BB962C8B-B14F-4D97-AF65-F5344CB8AC3E}">
        <p14:creationId xmlns:p14="http://schemas.microsoft.com/office/powerpoint/2010/main" val="120323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682130766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756882412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04943342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40976438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046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Correia Middle School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839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965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/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7 - 8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15.7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116,737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$5,728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792</a:t>
            </a:r>
          </a:p>
          <a:p>
            <a:r>
              <a:rPr lang="en-US" sz="1100" dirty="0" smtClean="0"/>
              <a:t>X Cutoff	(750)	</a:t>
            </a:r>
            <a:r>
              <a:rPr lang="en-US" sz="1100" dirty="0" smtClean="0">
                <a:solidFill>
                  <a:schemeClr val="tx2"/>
                </a:solidFill>
              </a:rPr>
              <a:t>$1,030 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862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829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933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784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784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839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958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913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784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727</a:t>
            </a:r>
          </a:p>
          <a:p>
            <a:r>
              <a:rPr lang="en-US" sz="1100" dirty="0" smtClean="0"/>
              <a:t>Stud. w/Dis.	</a:t>
            </a:r>
            <a:r>
              <a:rPr lang="en-US" sz="1100" dirty="0">
                <a:solidFill>
                  <a:srgbClr val="DC9E1F"/>
                </a:solidFill>
              </a:rPr>
              <a:t>6</a:t>
            </a:r>
            <a:r>
              <a:rPr lang="en-US" sz="1100" dirty="0" smtClean="0">
                <a:solidFill>
                  <a:srgbClr val="DC9E1F"/>
                </a:solidFill>
              </a:rPr>
              <a:t>23</a:t>
            </a:r>
            <a:r>
              <a:rPr lang="en-US" sz="1100" dirty="0"/>
              <a:t/>
            </a:r>
            <a:br>
              <a:rPr lang="en-US" sz="1100" dirty="0"/>
            </a:br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73.5%</a:t>
            </a:r>
          </a:p>
          <a:p>
            <a:r>
              <a:rPr lang="en-US" sz="1100" dirty="0" smtClean="0"/>
              <a:t>Cluster Boundary:   ------%</a:t>
            </a:r>
          </a:p>
          <a:p>
            <a:r>
              <a:rPr lang="en-US" sz="1100" dirty="0" smtClean="0"/>
              <a:t>Outside Custer:       27.5%</a:t>
            </a:r>
          </a:p>
        </p:txBody>
      </p:sp>
    </p:spTree>
    <p:extLst>
      <p:ext uri="{BB962C8B-B14F-4D97-AF65-F5344CB8AC3E}">
        <p14:creationId xmlns:p14="http://schemas.microsoft.com/office/powerpoint/2010/main" val="558908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63259399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803884706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25350407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723766353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18787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Dana Middle School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776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1,056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5 - 6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10.7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116,737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$5,575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792</a:t>
            </a:r>
          </a:p>
          <a:p>
            <a:r>
              <a:rPr lang="en-US" sz="1100" dirty="0" smtClean="0"/>
              <a:t>X Cutoff	(750)	</a:t>
            </a:r>
            <a:r>
              <a:rPr lang="en-US" sz="1100" dirty="0" smtClean="0">
                <a:solidFill>
                  <a:schemeClr val="tx2"/>
                </a:solidFill>
              </a:rPr>
              <a:t>$1,030 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864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865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909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801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684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915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892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800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731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708</a:t>
            </a:r>
            <a:r>
              <a:rPr lang="en-US" sz="1100" dirty="0"/>
              <a:t/>
            </a:r>
            <a:br>
              <a:rPr lang="en-US" sz="1100" dirty="0"/>
            </a:br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77.8%</a:t>
            </a:r>
          </a:p>
          <a:p>
            <a:r>
              <a:rPr lang="en-US" sz="1100" dirty="0" smtClean="0"/>
              <a:t>Cluster Boundary:   ------%</a:t>
            </a:r>
          </a:p>
          <a:p>
            <a:r>
              <a:rPr lang="en-US" sz="1100" dirty="0" smtClean="0"/>
              <a:t>Outside Custer:       22.2%</a:t>
            </a:r>
          </a:p>
        </p:txBody>
      </p:sp>
    </p:spTree>
    <p:extLst>
      <p:ext uri="{BB962C8B-B14F-4D97-AF65-F5344CB8AC3E}">
        <p14:creationId xmlns:p14="http://schemas.microsoft.com/office/powerpoint/2010/main" val="356131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92253510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121322596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140708371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2597804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18680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Barnard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267</a:t>
            </a:r>
          </a:p>
          <a:p>
            <a:r>
              <a:rPr lang="en-US" sz="1100" dirty="0" smtClean="0"/>
              <a:t>Capacity:	</a:t>
            </a:r>
            <a:r>
              <a:rPr lang="en-US" sz="1100" dirty="0">
                <a:solidFill>
                  <a:srgbClr val="DC9E1F"/>
                </a:solidFill>
              </a:rPr>
              <a:t>3</a:t>
            </a:r>
            <a:r>
              <a:rPr lang="en-US" sz="1100" dirty="0" smtClean="0">
                <a:solidFill>
                  <a:srgbClr val="DC9E1F"/>
                </a:solidFill>
              </a:rPr>
              <a:t>46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- 6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5.8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31,835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$7,207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594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838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794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852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816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792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930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810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820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727</a:t>
            </a:r>
            <a:r>
              <a:rPr lang="en-US" sz="1100" dirty="0"/>
              <a:t/>
            </a:r>
            <a:br>
              <a:rPr lang="en-US" sz="1100" dirty="0"/>
            </a:br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38.2%</a:t>
            </a:r>
          </a:p>
          <a:p>
            <a:r>
              <a:rPr lang="en-US" sz="1100" dirty="0" smtClean="0"/>
              <a:t>Cluster Boundary:     7.1%</a:t>
            </a:r>
          </a:p>
          <a:p>
            <a:r>
              <a:rPr lang="en-US" sz="1100" dirty="0" smtClean="0"/>
              <a:t>Outside Custer:       54.7%</a:t>
            </a:r>
          </a:p>
        </p:txBody>
      </p:sp>
    </p:spTree>
    <p:extLst>
      <p:ext uri="{BB962C8B-B14F-4D97-AF65-F5344CB8AC3E}">
        <p14:creationId xmlns:p14="http://schemas.microsoft.com/office/powerpoint/2010/main" val="2343151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07871931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263162832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12509992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975228539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18362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Cabrillo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202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300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- 4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4.7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32,459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$7,880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594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801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817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862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742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778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726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52.5%</a:t>
            </a:r>
          </a:p>
          <a:p>
            <a:r>
              <a:rPr lang="en-US" sz="1100" dirty="0" smtClean="0"/>
              <a:t>Cluster Boundary:   22.3%</a:t>
            </a:r>
          </a:p>
          <a:p>
            <a:r>
              <a:rPr lang="en-US" sz="1100" dirty="0" smtClean="0"/>
              <a:t>Outside Custer:       25.2%</a:t>
            </a:r>
          </a:p>
        </p:txBody>
      </p:sp>
    </p:spTree>
    <p:extLst>
      <p:ext uri="{BB962C8B-B14F-4D97-AF65-F5344CB8AC3E}">
        <p14:creationId xmlns:p14="http://schemas.microsoft.com/office/powerpoint/2010/main" val="2658911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08892888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20274975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719949507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450159569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17731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Dewey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428</a:t>
            </a:r>
          </a:p>
          <a:p>
            <a:r>
              <a:rPr lang="en-US" sz="1100" dirty="0" smtClean="0"/>
              <a:t>Capacity:	</a:t>
            </a:r>
            <a:r>
              <a:rPr lang="en-US" sz="1100" dirty="0">
                <a:solidFill>
                  <a:srgbClr val="DC9E1F"/>
                </a:solidFill>
              </a:rPr>
              <a:t>5</a:t>
            </a:r>
            <a:r>
              <a:rPr lang="en-US" sz="1100" dirty="0" smtClean="0">
                <a:solidFill>
                  <a:srgbClr val="DC9E1F"/>
                </a:solidFill>
              </a:rPr>
              <a:t>50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- 4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5.5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47,724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$6,288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396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849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809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933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812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785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879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838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802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717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81.8%</a:t>
            </a:r>
          </a:p>
          <a:p>
            <a:r>
              <a:rPr lang="en-US" sz="1100" dirty="0" smtClean="0"/>
              <a:t>Cluster Boundary:     6.3%</a:t>
            </a:r>
          </a:p>
          <a:p>
            <a:r>
              <a:rPr lang="en-US" sz="1100" dirty="0" smtClean="0"/>
              <a:t>Outside Custer:       11.9%</a:t>
            </a:r>
          </a:p>
        </p:txBody>
      </p:sp>
    </p:spTree>
    <p:extLst>
      <p:ext uri="{BB962C8B-B14F-4D97-AF65-F5344CB8AC3E}">
        <p14:creationId xmlns:p14="http://schemas.microsoft.com/office/powerpoint/2010/main" val="2566386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4451265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526555292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072014469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518471026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21527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Loma Portal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426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450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- 4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5.5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35,830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$5,274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396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910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896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950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853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890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859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822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811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49.1%</a:t>
            </a:r>
          </a:p>
          <a:p>
            <a:r>
              <a:rPr lang="en-US" sz="1100" dirty="0" smtClean="0"/>
              <a:t>Cluster Boundary:   29.5%</a:t>
            </a:r>
          </a:p>
          <a:p>
            <a:r>
              <a:rPr lang="en-US" sz="1100" dirty="0" smtClean="0"/>
              <a:t>Outside Custer:       21.4%</a:t>
            </a:r>
          </a:p>
        </p:txBody>
      </p:sp>
    </p:spTree>
    <p:extLst>
      <p:ext uri="{BB962C8B-B14F-4D97-AF65-F5344CB8AC3E}">
        <p14:creationId xmlns:p14="http://schemas.microsoft.com/office/powerpoint/2010/main" val="5349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24624540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36733857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176727502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110447443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34184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Ocean Beach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435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458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- 4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4.3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42,471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$6,363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396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914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834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941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856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953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886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857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768</a:t>
            </a:r>
            <a:r>
              <a:rPr lang="en-US" sz="1100" dirty="0"/>
              <a:t/>
            </a:r>
            <a:br>
              <a:rPr lang="en-US" sz="1100" dirty="0"/>
            </a:br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53.3%</a:t>
            </a:r>
          </a:p>
          <a:p>
            <a:r>
              <a:rPr lang="en-US" sz="1100" dirty="0" smtClean="0"/>
              <a:t>Cluster Boundary:   27.2%</a:t>
            </a:r>
          </a:p>
          <a:p>
            <a:r>
              <a:rPr lang="en-US" sz="1100" dirty="0" smtClean="0"/>
              <a:t>Outside Custer:       19.5%</a:t>
            </a:r>
          </a:p>
        </p:txBody>
      </p:sp>
    </p:spTree>
    <p:extLst>
      <p:ext uri="{BB962C8B-B14F-4D97-AF65-F5344CB8AC3E}">
        <p14:creationId xmlns:p14="http://schemas.microsoft.com/office/powerpoint/2010/main" val="248931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105404755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604046987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842908075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582571244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1310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Silver Gate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541</a:t>
            </a:r>
          </a:p>
          <a:p>
            <a:r>
              <a:rPr lang="en-US" sz="1100" dirty="0" smtClean="0"/>
              <a:t>Capacity:	</a:t>
            </a:r>
            <a:r>
              <a:rPr lang="en-US" sz="1100" dirty="0">
                <a:solidFill>
                  <a:srgbClr val="DC9E1F"/>
                </a:solidFill>
              </a:rPr>
              <a:t>5</a:t>
            </a:r>
            <a:r>
              <a:rPr lang="en-US" sz="1100" dirty="0" smtClean="0">
                <a:solidFill>
                  <a:srgbClr val="DC9E1F"/>
                </a:solidFill>
              </a:rPr>
              <a:t>58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- 4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5.</a:t>
            </a:r>
            <a:r>
              <a:rPr lang="en-US" sz="1100" dirty="0">
                <a:solidFill>
                  <a:srgbClr val="DC9E1F"/>
                </a:solidFill>
              </a:rPr>
              <a:t>4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46,399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$5,469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396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918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931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936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846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976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835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780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786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42.5%</a:t>
            </a:r>
          </a:p>
          <a:p>
            <a:r>
              <a:rPr lang="en-US" sz="1100" dirty="0" smtClean="0"/>
              <a:t>Cluster Boundary:   37.9%</a:t>
            </a:r>
          </a:p>
          <a:p>
            <a:r>
              <a:rPr lang="en-US" sz="1100" dirty="0" smtClean="0"/>
              <a:t>Outside Custer:       19.6%</a:t>
            </a:r>
          </a:p>
        </p:txBody>
      </p:sp>
    </p:spTree>
    <p:extLst>
      <p:ext uri="{BB962C8B-B14F-4D97-AF65-F5344CB8AC3E}">
        <p14:creationId xmlns:p14="http://schemas.microsoft.com/office/powerpoint/2010/main" val="41849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78070024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063235700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45666511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96324806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2435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Sunset View Elementary</a:t>
            </a:r>
          </a:p>
          <a:p>
            <a:r>
              <a:rPr lang="en-US" sz="1600" dirty="0">
                <a:solidFill>
                  <a:schemeClr val="tx2"/>
                </a:solidFill>
              </a:rPr>
              <a:t>School </a:t>
            </a:r>
            <a:r>
              <a:rPr lang="en-US" sz="1600" dirty="0" smtClean="0">
                <a:solidFill>
                  <a:schemeClr val="tx2"/>
                </a:solidFill>
              </a:rPr>
              <a:t>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430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475</a:t>
            </a:r>
            <a:br>
              <a:rPr lang="en-US" sz="1100" dirty="0" smtClean="0">
                <a:solidFill>
                  <a:srgbClr val="DC9E1F"/>
                </a:solidFill>
              </a:rPr>
            </a:br>
            <a:r>
              <a:rPr lang="en-US" sz="1100" dirty="0" smtClean="0">
                <a:solidFill>
                  <a:srgbClr val="FFFFFF"/>
                </a:solidFill>
              </a:rPr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K - 4</a:t>
            </a:r>
          </a:p>
          <a:p>
            <a:r>
              <a:rPr lang="en-US" sz="1100" dirty="0" smtClean="0"/>
              <a:t>Land Acres:	</a:t>
            </a:r>
            <a:r>
              <a:rPr lang="en-US" sz="1100" dirty="0" smtClean="0">
                <a:solidFill>
                  <a:srgbClr val="DC9E1F"/>
                </a:solidFill>
              </a:rPr>
              <a:t>5.4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39,498	</a:t>
            </a:r>
          </a:p>
          <a:p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$5,584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396</a:t>
            </a:r>
          </a:p>
          <a:p>
            <a:r>
              <a:rPr lang="en-US" sz="1100" dirty="0" smtClean="0"/>
              <a:t>X Cutoff	(399)	</a:t>
            </a:r>
            <a:r>
              <a:rPr lang="en-US" sz="1100" dirty="0" smtClean="0">
                <a:solidFill>
                  <a:schemeClr val="tx2"/>
                </a:solidFill>
              </a:rPr>
              <a:t>$   475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	</a:t>
            </a:r>
            <a:r>
              <a:rPr lang="en-US" sz="1100" dirty="0" smtClean="0">
                <a:solidFill>
                  <a:srgbClr val="DC9E1F"/>
                </a:solidFill>
              </a:rPr>
              <a:t>931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936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	</a:t>
            </a:r>
            <a:r>
              <a:rPr lang="en-US" sz="1100" dirty="0" smtClean="0">
                <a:solidFill>
                  <a:srgbClr val="DC9E1F"/>
                </a:solidFill>
              </a:rPr>
              <a:t>946</a:t>
            </a:r>
            <a:r>
              <a:rPr lang="en-US" sz="1100" dirty="0" smtClean="0"/>
              <a:t>	</a:t>
            </a:r>
          </a:p>
          <a:p>
            <a:r>
              <a:rPr lang="en-US" sz="1100" dirty="0" smtClean="0"/>
              <a:t>Hispanic		</a:t>
            </a:r>
            <a:r>
              <a:rPr lang="en-US" sz="1100" dirty="0" smtClean="0">
                <a:solidFill>
                  <a:srgbClr val="DC9E1F"/>
                </a:solidFill>
              </a:rPr>
              <a:t>869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Filipino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Asian	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948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862</a:t>
            </a:r>
          </a:p>
          <a:p>
            <a:r>
              <a:rPr lang="en-US" sz="1100" dirty="0" smtClean="0"/>
              <a:t>ELL		</a:t>
            </a:r>
            <a:r>
              <a:rPr lang="en-US" sz="1100" dirty="0" smtClean="0">
                <a:solidFill>
                  <a:srgbClr val="DC9E1F"/>
                </a:solidFill>
              </a:rPr>
              <a:t>804</a:t>
            </a:r>
          </a:p>
          <a:p>
            <a:r>
              <a:rPr lang="en-US" sz="1100" dirty="0" smtClean="0"/>
              <a:t>Stud. w/Dis.	</a:t>
            </a:r>
            <a:r>
              <a:rPr lang="en-US" sz="1100" dirty="0">
                <a:solidFill>
                  <a:srgbClr val="DC9E1F"/>
                </a:solidFill>
              </a:rPr>
              <a:t>8</a:t>
            </a:r>
            <a:r>
              <a:rPr lang="en-US" sz="1100" smtClean="0">
                <a:solidFill>
                  <a:srgbClr val="DC9E1F"/>
                </a:solidFill>
              </a:rPr>
              <a:t>23</a:t>
            </a:r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4341" y="-15564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	   39.8%</a:t>
            </a:r>
          </a:p>
          <a:p>
            <a:r>
              <a:rPr lang="en-US" sz="1100" dirty="0" smtClean="0"/>
              <a:t>Cluster Boundary:   41.3%</a:t>
            </a:r>
          </a:p>
          <a:p>
            <a:r>
              <a:rPr lang="en-US" sz="1100" dirty="0" smtClean="0"/>
              <a:t>Outside Custer:       19.9%</a:t>
            </a:r>
          </a:p>
        </p:txBody>
      </p:sp>
    </p:spTree>
    <p:extLst>
      <p:ext uri="{BB962C8B-B14F-4D97-AF65-F5344CB8AC3E}">
        <p14:creationId xmlns:p14="http://schemas.microsoft.com/office/powerpoint/2010/main" val="321567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9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0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5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6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1235</TotalTime>
  <Words>741</Words>
  <Application>Microsoft Macintosh PowerPoint</Application>
  <PresentationFormat>On-screen Show (4:3)</PresentationFormat>
  <Paragraphs>687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Horizon</vt:lpstr>
      <vt:lpstr>Point loma cluster  overview 2011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Spathas</dc:creator>
  <cp:lastModifiedBy>Matt Spathas</cp:lastModifiedBy>
  <cp:revision>137</cp:revision>
  <dcterms:created xsi:type="dcterms:W3CDTF">2011-11-06T18:44:37Z</dcterms:created>
  <dcterms:modified xsi:type="dcterms:W3CDTF">2012-03-16T01:45:25Z</dcterms:modified>
</cp:coreProperties>
</file>